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5"/>
  </p:notesMasterIdLst>
  <p:sldIdLst>
    <p:sldId id="256" r:id="rId2"/>
    <p:sldId id="261" r:id="rId3"/>
    <p:sldId id="265" r:id="rId4"/>
    <p:sldId id="266" r:id="rId5"/>
    <p:sldId id="268" r:id="rId6"/>
    <p:sldId id="269" r:id="rId7"/>
    <p:sldId id="290" r:id="rId8"/>
    <p:sldId id="291" r:id="rId9"/>
    <p:sldId id="292" r:id="rId10"/>
    <p:sldId id="293" r:id="rId11"/>
    <p:sldId id="267" r:id="rId12"/>
    <p:sldId id="286" r:id="rId13"/>
    <p:sldId id="287" r:id="rId14"/>
    <p:sldId id="288" r:id="rId15"/>
    <p:sldId id="285" r:id="rId16"/>
    <p:sldId id="289" r:id="rId17"/>
    <p:sldId id="270" r:id="rId18"/>
    <p:sldId id="273" r:id="rId19"/>
    <p:sldId id="272" r:id="rId20"/>
    <p:sldId id="274" r:id="rId21"/>
    <p:sldId id="275" r:id="rId22"/>
    <p:sldId id="276" r:id="rId23"/>
    <p:sldId id="277" r:id="rId24"/>
    <p:sldId id="294" r:id="rId25"/>
    <p:sldId id="281" r:id="rId26"/>
    <p:sldId id="279" r:id="rId27"/>
    <p:sldId id="282" r:id="rId28"/>
    <p:sldId id="280" r:id="rId29"/>
    <p:sldId id="283" r:id="rId30"/>
    <p:sldId id="278" r:id="rId31"/>
    <p:sldId id="284" r:id="rId32"/>
    <p:sldId id="295" r:id="rId33"/>
    <p:sldId id="262" r:id="rId34"/>
  </p:sldIdLst>
  <p:sldSz cx="12192000" cy="6858000"/>
  <p:notesSz cx="6858000" cy="9144000"/>
  <p:embeddedFontLst>
    <p:embeddedFont>
      <p:font typeface="고도 M" panose="02000503000000020004" pitchFamily="2" charset="-127"/>
      <p:regular r:id="rId36"/>
    </p:embeddedFont>
    <p:embeddedFont>
      <p:font typeface="맑은 고딕" panose="020B0503020000020004" pitchFamily="50" charset="-127"/>
      <p:regular r:id="rId37"/>
      <p:bold r:id="rId3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40E8B3E-6B07-40E7-8F5D-31FA5E139BD1}" v="501" dt="2022-03-22T08:53:19.559"/>
    <p1510:client id="{730D433D-E90F-4AE3-94FF-D52D8499F800}" v="34" dt="2022-03-22T08:47:43.486"/>
    <p1510:client id="{B951C47C-26E2-41EC-8677-CE5177E2E959}" v="1061" dt="2022-03-22T09:02:46.93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2" d="100"/>
          <a:sy n="62" d="100"/>
        </p:scale>
        <p:origin x="3226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43" Type="http://schemas.microsoft.com/office/2015/10/relationships/revisionInfo" Target="revisionInfo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301639-1782-4E18-8E4F-7F25AF117558}" type="datetimeFigureOut">
              <a:rPr lang="ko-KR" altLang="en-US" smtClean="0"/>
              <a:t>2022-04-06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8855DC-CBBA-4E4F-834A-6A5C3027A2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20809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8855DC-CBBA-4E4F-834A-6A5C3027A223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172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8855DC-CBBA-4E4F-834A-6A5C3027A223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80645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8855DC-CBBA-4E4F-834A-6A5C3027A223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93737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8855DC-CBBA-4E4F-834A-6A5C3027A223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8803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8855DC-CBBA-4E4F-834A-6A5C3027A223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50665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8855DC-CBBA-4E4F-834A-6A5C3027A223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63800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8855DC-CBBA-4E4F-834A-6A5C3027A223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80067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8855DC-CBBA-4E4F-834A-6A5C3027A223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62281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8855DC-CBBA-4E4F-834A-6A5C3027A223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82644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8855DC-CBBA-4E4F-834A-6A5C3027A223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39758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8855DC-CBBA-4E4F-834A-6A5C3027A223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3361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8855DC-CBBA-4E4F-834A-6A5C3027A223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46517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8855DC-CBBA-4E4F-834A-6A5C3027A223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24302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8855DC-CBBA-4E4F-834A-6A5C3027A223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96225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8855DC-CBBA-4E4F-834A-6A5C3027A223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27902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4B7236-BC09-4D64-9590-C906D95A32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07986F2-95A1-48CC-9FD2-5EEF696FB3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114C227-10D7-4883-A304-00B06DD4833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199" y="6356350"/>
            <a:ext cx="3059545" cy="365125"/>
          </a:xfrm>
        </p:spPr>
        <p:txBody>
          <a:bodyPr/>
          <a:lstStyle/>
          <a:p>
            <a:r>
              <a:rPr lang="en-US" altLang="ko-KR" dirty="0"/>
              <a:t>Operating System: Address Translation</a:t>
            </a:r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F23A552-04A5-45C9-BCA0-3DD7B44DA3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A4AA673-18B2-4A41-B572-F8BC208D7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15709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3795F1-F814-451B-81B0-FBEA28425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66F1631-E903-42F5-82BA-94D1FF9BBB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24FB94-3760-4A97-958A-54C60B8072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Direct Execution</a:t>
            </a:r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D399EF4-0EA2-4E39-ABAC-8DE2EF5FD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8BA10BA-1CA9-4D75-9BD0-790F67990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86849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1364ED4-9567-480D-BF83-4DC6010243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8E69088-0F5D-44C1-A26A-0B47FBE9D6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06E069F-BD84-4CBD-BDF5-D5BDBCDC1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Direct Execution</a:t>
            </a:r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64DAE4D-F886-4455-86A2-3162741345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4B0160-13D4-4B09-8EEA-51DE9AB01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88297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D453E1-FB56-4A58-91D3-3D3993950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A7DA79B-2EBE-479A-8263-858C84581C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C520C4-60B2-40A8-A6DA-E4F0755206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018" y="6529820"/>
            <a:ext cx="3636818" cy="365125"/>
          </a:xfrm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altLang="ko-KR" dirty="0"/>
              <a:t>Operating System: Address </a:t>
            </a:r>
            <a:r>
              <a:rPr lang="en-US" altLang="ko-KR" dirty="0" err="1"/>
              <a:t>Tranlation</a:t>
            </a:r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82F0A5-D401-4E11-AC64-37C2134E8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04854" y="6492874"/>
            <a:ext cx="4114800" cy="3651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C7DE3AD-87CD-4948-8DC8-193F45CBD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18782" y="6466896"/>
            <a:ext cx="2743200" cy="365125"/>
          </a:xfrm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AFD04418-8DA1-45F8-B114-AE28AC69F5A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54262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48DC18-1B17-4B40-80ED-6DFB0D77D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16CBD6C-68F3-4654-8825-A15EC5D1A0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C027A05-DDA2-4047-9937-C2C3A5E2C73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3200400" cy="365125"/>
          </a:xfrm>
        </p:spPr>
        <p:txBody>
          <a:bodyPr/>
          <a:lstStyle/>
          <a:p>
            <a:r>
              <a:rPr lang="en-US" altLang="ko-KR" dirty="0"/>
              <a:t>Operating System: Address </a:t>
            </a:r>
            <a:r>
              <a:rPr lang="en-US" altLang="ko-KR" dirty="0" err="1"/>
              <a:t>Tranlation</a:t>
            </a:r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21DBC7C-24A3-47A6-80A0-26713381D6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F0A0E44-8DA3-42F7-9C48-CF3BCFFE3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12202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D16377-81D0-4929-9C14-4A9F64188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DE9A909-63FC-48A7-B7CD-38DAABE478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BE688CB-3088-45E9-8EF9-3260D5BD20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52EAADA-19B8-4AA6-8DE0-68C0A18966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3114964" cy="365125"/>
          </a:xfrm>
        </p:spPr>
        <p:txBody>
          <a:bodyPr/>
          <a:lstStyle/>
          <a:p>
            <a:r>
              <a:rPr lang="en-US" altLang="ko-KR" dirty="0"/>
              <a:t>Operating System: Address </a:t>
            </a:r>
            <a:r>
              <a:rPr lang="en-US" altLang="ko-KR" dirty="0" err="1"/>
              <a:t>Tranlation</a:t>
            </a:r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CF9DB3E-994F-4499-99D2-100730CF98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B53D738-486A-4809-87A8-90C699416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0782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8AB6DF-4442-41F2-8046-CE623012B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5AC4098-79B6-48C9-A93B-E218139D7B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6C635A3-D284-478F-99E1-DDA74A7937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A88C841-4CD0-4EF0-883F-BAE8139B53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0B37FFE-0C18-4525-8A27-1834C8FAA9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A4C17C8-AA5D-47BC-8C93-28683B701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Direct Execution</a:t>
            </a:r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5D2BD37-3556-4FBE-A6AC-DB1EF9DB1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1C0DB6C-C963-4BD9-B7C0-7A93C0FD8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28431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792013-7F82-4987-912D-7D0982C87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7E71E4F-1629-4828-B71D-70F6EBD1C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Direct Execution</a:t>
            </a:r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51690DB-0001-472B-B21E-C9FDA84D1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320C57C-013C-4A07-9891-0DD9DD1F8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82047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45EE0C9-162E-421E-B10A-A9D3802608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Direct Execution</a:t>
            </a:r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03A45EC-DC55-4337-986F-F95919B7A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1DF4D4F-B4D7-4A48-B951-9D0580146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163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2CA9FD-A0A0-40B1-B935-952E6A34E5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09D045E-A2BB-4FCA-9FD0-1C939166A3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01A5F4B-260D-4CF1-BEF1-E574F281A2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0F32857-65E0-47D3-98B6-CE7D7DD4CF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Direct Execution</a:t>
            </a:r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7738461-87F7-4633-82F7-4E367C36D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C765660-2E73-4B36-8EE9-5C52405672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51563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2975A6-D787-4E4C-83BA-966FFF511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C9BD0BE-947A-4DBA-9A70-BBBD9F07EC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53B0FC0-C282-4C56-A305-D91BA49912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63FF7E8-BDD7-401B-B4C3-01C78C517A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Direct Execution</a:t>
            </a:r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76DB677-34CC-4FD6-9388-4621C3E547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0AC7393-95C4-4CD7-BD74-DC5605FA4C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96038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BA69989-7FDF-49D8-9418-91FB59DA90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2AC951-24A6-4AEC-816C-22921D9637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65AD336-29EC-4094-9673-2B4C22B7A8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3200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ko-KR" dirty="0"/>
              <a:t>Operating System: Address </a:t>
            </a:r>
            <a:r>
              <a:rPr lang="en-US" altLang="ko-KR" dirty="0" err="1"/>
              <a:t>Tranlation</a:t>
            </a:r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18338C-3070-4F34-A458-6D3B4234B6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A725EDF-FE88-40F8-A45E-3A8C5A90FC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D04418-8DA1-45F8-B114-AE28AC69F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00204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506C7B-F23C-4301-833B-ADEBABE2FA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2904" y="1272341"/>
            <a:ext cx="7349415" cy="2080727"/>
          </a:xfrm>
        </p:spPr>
        <p:txBody>
          <a:bodyPr>
            <a:normAutofit/>
          </a:bodyPr>
          <a:lstStyle/>
          <a:p>
            <a:pPr algn="l"/>
            <a:r>
              <a:rPr lang="en-US" altLang="ko-KR" sz="6600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Operating System</a:t>
            </a:r>
            <a:br>
              <a:rPr lang="en-US" altLang="ko-KR" sz="6600" dirty="0"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en-US" altLang="ko-KR" sz="4800" dirty="0">
                <a:latin typeface="고도 M" panose="02000503000000020004" pitchFamily="2" charset="-127"/>
                <a:ea typeface="고도 M" panose="02000503000000020004" pitchFamily="2" charset="-127"/>
              </a:rPr>
              <a:t>Address Translation</a:t>
            </a:r>
            <a:endParaRPr lang="ko-KR" altLang="en-US" sz="6600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F1C7332-9ADC-4F06-8FFE-E52C725FEC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32671" y="5184510"/>
            <a:ext cx="7562914" cy="1222310"/>
          </a:xfrm>
        </p:spPr>
        <p:txBody>
          <a:bodyPr>
            <a:normAutofit/>
          </a:bodyPr>
          <a:lstStyle/>
          <a:p>
            <a:pPr algn="l"/>
            <a:r>
              <a:rPr lang="ko-KR" altLang="en-US" sz="2000" dirty="0">
                <a:solidFill>
                  <a:schemeClr val="accent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조 이름</a:t>
            </a:r>
            <a:r>
              <a:rPr lang="en-US" altLang="ko-KR" sz="2000" dirty="0">
                <a:solidFill>
                  <a:schemeClr val="accent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: F</a:t>
            </a:r>
            <a:r>
              <a:rPr lang="ko-KR" altLang="en-US" sz="2000" dirty="0">
                <a:solidFill>
                  <a:schemeClr val="accent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조</a:t>
            </a:r>
            <a:endParaRPr lang="en-US" altLang="ko-KR" sz="2000" dirty="0">
              <a:solidFill>
                <a:schemeClr val="accent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algn="l"/>
            <a:r>
              <a:rPr lang="ko-KR" altLang="en-US" sz="2000" dirty="0">
                <a:solidFill>
                  <a:schemeClr val="accent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구성원</a:t>
            </a:r>
            <a:r>
              <a:rPr lang="en-US" altLang="ko-KR" sz="2000" dirty="0">
                <a:solidFill>
                  <a:schemeClr val="accent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: </a:t>
            </a:r>
            <a:r>
              <a:rPr lang="ko-KR" altLang="en-US" sz="2000" dirty="0">
                <a:solidFill>
                  <a:schemeClr val="accent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안성민</a:t>
            </a:r>
            <a:r>
              <a:rPr lang="en-US" altLang="ko-KR" sz="2000" dirty="0">
                <a:solidFill>
                  <a:schemeClr val="accent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(20173065)</a:t>
            </a:r>
            <a:r>
              <a:rPr lang="ko-KR" altLang="en-US" sz="2000" dirty="0">
                <a:solidFill>
                  <a:schemeClr val="accent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ko-KR" altLang="en-US" sz="2000" dirty="0" err="1">
                <a:solidFill>
                  <a:schemeClr val="accent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홍득기</a:t>
            </a:r>
            <a:r>
              <a:rPr lang="en-US" altLang="ko-KR" sz="2000" dirty="0">
                <a:solidFill>
                  <a:schemeClr val="accent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(20163089)</a:t>
            </a:r>
            <a:r>
              <a:rPr lang="ko-KR" altLang="en-US" sz="2000" dirty="0">
                <a:solidFill>
                  <a:schemeClr val="accent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ko-KR" altLang="en-US" sz="2000" dirty="0" err="1">
                <a:solidFill>
                  <a:schemeClr val="accent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신재하</a:t>
            </a:r>
            <a:r>
              <a:rPr lang="en-US" altLang="ko-KR" sz="2000" dirty="0">
                <a:solidFill>
                  <a:schemeClr val="accent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(20193066)</a:t>
            </a:r>
          </a:p>
          <a:p>
            <a:pPr algn="l"/>
            <a:r>
              <a:rPr lang="ko-KR" altLang="en-US" sz="2000" dirty="0">
                <a:solidFill>
                  <a:schemeClr val="accent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발표일</a:t>
            </a:r>
            <a:r>
              <a:rPr lang="en-US" altLang="ko-KR" sz="2000" dirty="0">
                <a:solidFill>
                  <a:schemeClr val="accent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: 4</a:t>
            </a:r>
            <a:r>
              <a:rPr lang="ko-KR" altLang="en-US" sz="2000" dirty="0">
                <a:solidFill>
                  <a:schemeClr val="accent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월 </a:t>
            </a:r>
            <a:r>
              <a:rPr lang="en-US" altLang="ko-KR" sz="2000" dirty="0">
                <a:solidFill>
                  <a:schemeClr val="accent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11</a:t>
            </a:r>
            <a:r>
              <a:rPr lang="ko-KR" altLang="en-US" sz="2000" dirty="0">
                <a:solidFill>
                  <a:schemeClr val="accent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일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CCF86E7-68C1-4051-ADF4-B68D5671FF6A}"/>
              </a:ext>
            </a:extLst>
          </p:cNvPr>
          <p:cNvSpPr/>
          <p:nvPr/>
        </p:nvSpPr>
        <p:spPr>
          <a:xfrm>
            <a:off x="0" y="6503437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7A49EB6-5D13-4B0A-A9D1-68D1058DEC18}"/>
              </a:ext>
            </a:extLst>
          </p:cNvPr>
          <p:cNvSpPr/>
          <p:nvPr/>
        </p:nvSpPr>
        <p:spPr>
          <a:xfrm>
            <a:off x="0" y="-37323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54816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10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Address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Translation</a:t>
            </a:r>
            <a:endParaRPr lang="ko-KR" altLang="en-US" sz="3600" b="1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35409D0-78E3-4A10-ACCD-8A9986930C0C}"/>
              </a:ext>
            </a:extLst>
          </p:cNvPr>
          <p:cNvSpPr txBox="1"/>
          <p:nvPr/>
        </p:nvSpPr>
        <p:spPr>
          <a:xfrm>
            <a:off x="4473156" y="2069291"/>
            <a:ext cx="4945626" cy="15696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어셈블리 코드</a:t>
            </a:r>
            <a:b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128: 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movl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0x0(%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ebx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), %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eax</a:t>
            </a:r>
            <a:b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132: 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addl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$0x03, %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eax</a:t>
            </a:r>
            <a:b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135: </a:t>
            </a:r>
            <a:r>
              <a:rPr lang="en-US" altLang="ko-KR" sz="2400" dirty="0" err="1">
                <a:latin typeface="고도 M" panose="02000503000000020004" pitchFamily="2" charset="-127"/>
                <a:ea typeface="고도 M" panose="02000503000000020004" pitchFamily="2" charset="-127"/>
              </a:rPr>
              <a:t>movl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 %</a:t>
            </a:r>
            <a:r>
              <a:rPr lang="en-US" altLang="ko-KR" sz="2400" dirty="0" err="1">
                <a:latin typeface="고도 M" panose="02000503000000020004" pitchFamily="2" charset="-127"/>
                <a:ea typeface="고도 M" panose="02000503000000020004" pitchFamily="2" charset="-127"/>
              </a:rPr>
              <a:t>eax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, 0x0(%</a:t>
            </a:r>
            <a:r>
              <a:rPr lang="en-US" altLang="ko-KR" sz="2400" dirty="0" err="1">
                <a:latin typeface="고도 M" panose="02000503000000020004" pitchFamily="2" charset="-127"/>
                <a:ea typeface="고도 M" panose="02000503000000020004" pitchFamily="2" charset="-127"/>
              </a:rPr>
              <a:t>ebx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141p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20FA630B-BF89-41D4-B50B-D02C08ED204C}"/>
              </a:ext>
            </a:extLst>
          </p:cNvPr>
          <p:cNvGrpSpPr/>
          <p:nvPr/>
        </p:nvGrpSpPr>
        <p:grpSpPr>
          <a:xfrm>
            <a:off x="354560" y="1876650"/>
            <a:ext cx="3210237" cy="4189615"/>
            <a:chOff x="8318089" y="1855407"/>
            <a:chExt cx="3210237" cy="4189615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F944DAC6-99A5-43D9-9879-3A1724DF0448}"/>
                </a:ext>
              </a:extLst>
            </p:cNvPr>
            <p:cNvSpPr/>
            <p:nvPr/>
          </p:nvSpPr>
          <p:spPr>
            <a:xfrm>
              <a:off x="9311149" y="2009542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  <a:p>
              <a:pPr algn="ctr"/>
              <a:endPara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Program Code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C766A672-9E75-4C1C-BFA5-88C50523B318}"/>
                </a:ext>
              </a:extLst>
            </p:cNvPr>
            <p:cNvSpPr/>
            <p:nvPr/>
          </p:nvSpPr>
          <p:spPr>
            <a:xfrm>
              <a:off x="9311149" y="2801453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E92DA0A8-0135-4051-9B1A-92DA8B6A17BE}"/>
                </a:ext>
              </a:extLst>
            </p:cNvPr>
            <p:cNvSpPr/>
            <p:nvPr/>
          </p:nvSpPr>
          <p:spPr>
            <a:xfrm>
              <a:off x="9311149" y="3592910"/>
              <a:ext cx="2143432" cy="150400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(free)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F5CB26FF-2087-4AF9-9BA0-715500B0ADC1}"/>
                </a:ext>
              </a:extLst>
            </p:cNvPr>
            <p:cNvSpPr/>
            <p:nvPr/>
          </p:nvSpPr>
          <p:spPr>
            <a:xfrm>
              <a:off x="9311149" y="5096914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FA35732-2010-4AD9-9970-A109A509FB07}"/>
                </a:ext>
              </a:extLst>
            </p:cNvPr>
            <p:cNvSpPr txBox="1"/>
            <p:nvPr/>
          </p:nvSpPr>
          <p:spPr>
            <a:xfrm>
              <a:off x="8318089" y="1855407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0KB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649649E-4D21-44F9-B69C-926951673547}"/>
                </a:ext>
              </a:extLst>
            </p:cNvPr>
            <p:cNvSpPr txBox="1"/>
            <p:nvPr/>
          </p:nvSpPr>
          <p:spPr>
            <a:xfrm>
              <a:off x="8318089" y="2230469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6E31C9B-1B06-4FE2-A175-9E013484D5EB}"/>
                </a:ext>
              </a:extLst>
            </p:cNvPr>
            <p:cNvSpPr txBox="1"/>
            <p:nvPr/>
          </p:nvSpPr>
          <p:spPr>
            <a:xfrm>
              <a:off x="8318089" y="2603700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2KB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CDB6213-9784-4917-93A8-F6B0517E45D8}"/>
                </a:ext>
              </a:extLst>
            </p:cNvPr>
            <p:cNvSpPr txBox="1"/>
            <p:nvPr/>
          </p:nvSpPr>
          <p:spPr>
            <a:xfrm>
              <a:off x="8318089" y="3403231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4KB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53090AE-8ED3-4288-8E8F-F0E2AACF1A62}"/>
                </a:ext>
              </a:extLst>
            </p:cNvPr>
            <p:cNvSpPr txBox="1"/>
            <p:nvPr/>
          </p:nvSpPr>
          <p:spPr>
            <a:xfrm>
              <a:off x="8318089" y="4912248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14KB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434C8CD-3630-4E35-A995-702CAB8A1ADB}"/>
                </a:ext>
              </a:extLst>
            </p:cNvPr>
            <p:cNvSpPr txBox="1"/>
            <p:nvPr/>
          </p:nvSpPr>
          <p:spPr>
            <a:xfrm>
              <a:off x="8318089" y="5675690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16KB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00A4954A-2158-49BA-92E9-9AF849E9C843}"/>
                </a:ext>
              </a:extLst>
            </p:cNvPr>
            <p:cNvSpPr txBox="1"/>
            <p:nvPr/>
          </p:nvSpPr>
          <p:spPr>
            <a:xfrm>
              <a:off x="8318089" y="5313968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15KB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56A4208-C422-49FC-8C6D-C59BDC17C3BC}"/>
                </a:ext>
              </a:extLst>
            </p:cNvPr>
            <p:cNvSpPr txBox="1"/>
            <p:nvPr/>
          </p:nvSpPr>
          <p:spPr>
            <a:xfrm>
              <a:off x="8785121" y="1972418"/>
              <a:ext cx="73742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128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7F3E263-ED35-49B6-9ABF-928233822C50}"/>
                </a:ext>
              </a:extLst>
            </p:cNvPr>
            <p:cNvSpPr txBox="1"/>
            <p:nvPr/>
          </p:nvSpPr>
          <p:spPr>
            <a:xfrm>
              <a:off x="8785121" y="2083076"/>
              <a:ext cx="73742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132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04A8252-BFD3-496E-B63F-DFBD98AFB679}"/>
                </a:ext>
              </a:extLst>
            </p:cNvPr>
            <p:cNvSpPr txBox="1"/>
            <p:nvPr/>
          </p:nvSpPr>
          <p:spPr>
            <a:xfrm>
              <a:off x="8785121" y="2194430"/>
              <a:ext cx="73742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135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6A241FA-E056-4725-8D2D-41AA8ECC3D57}"/>
                </a:ext>
              </a:extLst>
            </p:cNvPr>
            <p:cNvSpPr txBox="1"/>
            <p:nvPr/>
          </p:nvSpPr>
          <p:spPr>
            <a:xfrm>
              <a:off x="9291485" y="1967528"/>
              <a:ext cx="214343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movl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 0x0(%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ebx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), 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eax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00CA668E-124F-41E5-9FAD-B378316F4D5D}"/>
                </a:ext>
              </a:extLst>
            </p:cNvPr>
            <p:cNvSpPr txBox="1"/>
            <p:nvPr/>
          </p:nvSpPr>
          <p:spPr>
            <a:xfrm>
              <a:off x="9291486" y="2078186"/>
              <a:ext cx="214343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addl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 $0x03, 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eax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84DF85C-E77F-4821-BD83-99A973EFE136}"/>
                </a:ext>
              </a:extLst>
            </p:cNvPr>
            <p:cNvSpPr txBox="1"/>
            <p:nvPr/>
          </p:nvSpPr>
          <p:spPr>
            <a:xfrm>
              <a:off x="9281654" y="2189540"/>
              <a:ext cx="224667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movl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 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eax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, 0x0(%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ebx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)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B4A07483-C965-45BB-AC25-095818D57819}"/>
                </a:ext>
              </a:extLst>
            </p:cNvPr>
            <p:cNvSpPr txBox="1"/>
            <p:nvPr/>
          </p:nvSpPr>
          <p:spPr>
            <a:xfrm>
              <a:off x="9281654" y="5355446"/>
              <a:ext cx="87580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3000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cxnSp>
          <p:nvCxnSpPr>
            <p:cNvPr id="34" name="직선 화살표 연결선 33">
              <a:extLst>
                <a:ext uri="{FF2B5EF4-FFF2-40B4-BE49-F238E27FC236}">
                  <a16:creationId xmlns:a16="http://schemas.microsoft.com/office/drawing/2014/main" id="{3E3B71CD-C533-4C7D-BFE6-AC2A7EB821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32026" y="4660490"/>
              <a:ext cx="0" cy="43642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직선 화살표 연결선 35">
              <a:extLst>
                <a:ext uri="{FF2B5EF4-FFF2-40B4-BE49-F238E27FC236}">
                  <a16:creationId xmlns:a16="http://schemas.microsoft.com/office/drawing/2014/main" id="{C5E2A2CE-5710-461D-AE7D-00A2410A9B0F}"/>
                </a:ext>
              </a:extLst>
            </p:cNvPr>
            <p:cNvCxnSpPr>
              <a:cxnSpLocks/>
            </p:cNvCxnSpPr>
            <p:nvPr/>
          </p:nvCxnSpPr>
          <p:spPr>
            <a:xfrm>
              <a:off x="10427110" y="3592910"/>
              <a:ext cx="0" cy="50636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EB4EDDEB-4E49-40DC-B964-D6F29C8D8C7F}"/>
              </a:ext>
            </a:extLst>
          </p:cNvPr>
          <p:cNvSpPr/>
          <p:nvPr/>
        </p:nvSpPr>
        <p:spPr>
          <a:xfrm>
            <a:off x="994258" y="1968716"/>
            <a:ext cx="1778960" cy="48834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A061628-C630-413F-A42C-ADFFBF5FDAF8}"/>
              </a:ext>
            </a:extLst>
          </p:cNvPr>
          <p:cNvSpPr txBox="1"/>
          <p:nvPr/>
        </p:nvSpPr>
        <p:spPr>
          <a:xfrm>
            <a:off x="8923092" y="4610325"/>
            <a:ext cx="1351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3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을 더한</a:t>
            </a:r>
            <a:b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X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의 주소</a:t>
            </a: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E81E3614-F1EE-4E24-BDD0-FD8F203BCD60}"/>
              </a:ext>
            </a:extLst>
          </p:cNvPr>
          <p:cNvSpPr/>
          <p:nvPr/>
        </p:nvSpPr>
        <p:spPr>
          <a:xfrm>
            <a:off x="4883720" y="4470385"/>
            <a:ext cx="1795564" cy="93008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09053519-8A3C-420E-8F67-A46698AFFFA7}"/>
              </a:ext>
            </a:extLst>
          </p:cNvPr>
          <p:cNvSpPr/>
          <p:nvPr/>
        </p:nvSpPr>
        <p:spPr>
          <a:xfrm>
            <a:off x="4883720" y="4010881"/>
            <a:ext cx="1795564" cy="459504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solidFill>
                  <a:sysClr val="windowText" lastClr="00000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eax</a:t>
            </a:r>
            <a:endParaRPr lang="ko-KR" altLang="en-US" dirty="0">
              <a:solidFill>
                <a:sysClr val="windowText" lastClr="00000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0BEEC976-092F-41CD-A47C-5037A3C69BDF}"/>
              </a:ext>
            </a:extLst>
          </p:cNvPr>
          <p:cNvSpPr/>
          <p:nvPr/>
        </p:nvSpPr>
        <p:spPr>
          <a:xfrm>
            <a:off x="8700950" y="4495020"/>
            <a:ext cx="1795564" cy="93008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3EED3DFB-6F55-4913-BCD6-DE3F893DD03C}"/>
              </a:ext>
            </a:extLst>
          </p:cNvPr>
          <p:cNvSpPr/>
          <p:nvPr/>
        </p:nvSpPr>
        <p:spPr>
          <a:xfrm>
            <a:off x="8700950" y="4035516"/>
            <a:ext cx="1795564" cy="459504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solidFill>
                  <a:sysClr val="windowText" lastClr="00000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ebx</a:t>
            </a:r>
            <a:endParaRPr lang="ko-KR" altLang="en-US" dirty="0">
              <a:solidFill>
                <a:sysClr val="windowText" lastClr="00000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FCED1B9-2E87-4CB2-9C40-A859A215F3E3}"/>
              </a:ext>
            </a:extLst>
          </p:cNvPr>
          <p:cNvSpPr txBox="1"/>
          <p:nvPr/>
        </p:nvSpPr>
        <p:spPr>
          <a:xfrm>
            <a:off x="6400718" y="5504935"/>
            <a:ext cx="27466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latin typeface="고도 M" panose="02000503000000020004" pitchFamily="2" charset="-127"/>
                <a:ea typeface="고도 M" panose="02000503000000020004" pitchFamily="2" charset="-127"/>
              </a:rPr>
              <a:t>eax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를 메모리에 다시 저장</a:t>
            </a:r>
          </a:p>
        </p:txBody>
      </p:sp>
    </p:spTree>
    <p:extLst>
      <p:ext uri="{BB962C8B-B14F-4D97-AF65-F5344CB8AC3E}">
        <p14:creationId xmlns:p14="http://schemas.microsoft.com/office/powerpoint/2010/main" val="14000121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11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Address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Translation</a:t>
            </a:r>
            <a:endParaRPr lang="ko-KR" altLang="en-US" sz="3600" b="1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35409D0-78E3-4A10-ACCD-8A9986930C0C}"/>
              </a:ext>
            </a:extLst>
          </p:cNvPr>
          <p:cNvSpPr txBox="1"/>
          <p:nvPr/>
        </p:nvSpPr>
        <p:spPr>
          <a:xfrm>
            <a:off x="406663" y="2024568"/>
            <a:ext cx="5973817" cy="329320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프로세스 관점에서 메모리 접근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800100" lvl="1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128</a:t>
            </a: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에서 명령어를 가져옴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128 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명령을 실행함</a:t>
            </a:r>
            <a:endParaRPr lang="en-US" altLang="ko-KR" sz="2400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132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의 명령어를 가져옴</a:t>
            </a:r>
            <a:endParaRPr lang="en-US" altLang="ko-KR" sz="2400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132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명령을 실행</a:t>
            </a:r>
            <a:endParaRPr lang="en-US" altLang="ko-KR" sz="2400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135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의 명령어를 가져옴</a:t>
            </a:r>
            <a:endParaRPr lang="en-US" altLang="ko-KR" sz="2400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135 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명령을 실행함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141p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2F2503B-B5C3-473C-BC7A-E72F4F2524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03" t="1649" r="21931" b="84778"/>
          <a:stretch/>
        </p:blipFill>
        <p:spPr bwMode="auto">
          <a:xfrm>
            <a:off x="7018425" y="1895956"/>
            <a:ext cx="4800713" cy="2075102"/>
          </a:xfrm>
          <a:prstGeom prst="rect">
            <a:avLst/>
          </a:prstGeom>
          <a:noFill/>
          <a:ln w="5715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>
            <a:extLst>
              <a:ext uri="{FF2B5EF4-FFF2-40B4-BE49-F238E27FC236}">
                <a16:creationId xmlns:a16="http://schemas.microsoft.com/office/drawing/2014/main" id="{300B6EF4-8DC4-4B91-BA66-154F93D8E6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17" t="84393" r="19517" b="6541"/>
          <a:stretch/>
        </p:blipFill>
        <p:spPr bwMode="auto">
          <a:xfrm>
            <a:off x="7206198" y="4649077"/>
            <a:ext cx="4800713" cy="1386114"/>
          </a:xfrm>
          <a:prstGeom prst="rect">
            <a:avLst/>
          </a:prstGeom>
          <a:noFill/>
          <a:ln w="5715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2DD6301C-401B-4B28-AAA2-B02ACB47473A}"/>
              </a:ext>
            </a:extLst>
          </p:cNvPr>
          <p:cNvCxnSpPr>
            <a:cxnSpLocks/>
          </p:cNvCxnSpPr>
          <p:nvPr/>
        </p:nvCxnSpPr>
        <p:spPr>
          <a:xfrm>
            <a:off x="8463280" y="3971058"/>
            <a:ext cx="0" cy="731520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CE2D2956-8B29-4D88-B597-07286E0705A8}"/>
              </a:ext>
            </a:extLst>
          </p:cNvPr>
          <p:cNvCxnSpPr>
            <a:cxnSpLocks/>
          </p:cNvCxnSpPr>
          <p:nvPr/>
        </p:nvCxnSpPr>
        <p:spPr>
          <a:xfrm>
            <a:off x="11318240" y="3971058"/>
            <a:ext cx="0" cy="731520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27758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12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Address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Translation</a:t>
            </a:r>
            <a:endParaRPr lang="ko-KR" altLang="en-US" sz="3600" b="1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35409D0-78E3-4A10-ACCD-8A9986930C0C}"/>
              </a:ext>
            </a:extLst>
          </p:cNvPr>
          <p:cNvSpPr txBox="1"/>
          <p:nvPr/>
        </p:nvSpPr>
        <p:spPr>
          <a:xfrm>
            <a:off x="406663" y="2024568"/>
            <a:ext cx="5973817" cy="329320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프로세스 관점에서 메모리 접근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800100" lvl="1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128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에서 명령어를 가져옴</a:t>
            </a:r>
            <a:endParaRPr lang="en-US" altLang="ko-KR" sz="2400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800100" lvl="1" indent="-342900">
              <a:spcAft>
                <a:spcPts val="800"/>
              </a:spcAft>
              <a:buFont typeface="Wingdings" panose="05000000000000000000" pitchFamily="2" charset="2"/>
              <a:buChar char="ü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128 </a:t>
            </a: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명령을 실행함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132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의 명령어를 가져옴</a:t>
            </a:r>
            <a:endParaRPr lang="en-US" altLang="ko-KR" sz="2400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132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명령을 실행</a:t>
            </a:r>
            <a:endParaRPr lang="en-US" altLang="ko-KR" sz="2400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135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의 명령어를 가져옴</a:t>
            </a:r>
            <a:endParaRPr lang="en-US" altLang="ko-KR" sz="2400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135 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명령을 실행함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141p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2F2503B-B5C3-473C-BC7A-E72F4F2524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03" t="1649" r="21931" b="84778"/>
          <a:stretch/>
        </p:blipFill>
        <p:spPr bwMode="auto">
          <a:xfrm>
            <a:off x="7018425" y="1895956"/>
            <a:ext cx="4800713" cy="2075102"/>
          </a:xfrm>
          <a:prstGeom prst="rect">
            <a:avLst/>
          </a:prstGeom>
          <a:noFill/>
          <a:ln w="5715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>
            <a:extLst>
              <a:ext uri="{FF2B5EF4-FFF2-40B4-BE49-F238E27FC236}">
                <a16:creationId xmlns:a16="http://schemas.microsoft.com/office/drawing/2014/main" id="{300B6EF4-8DC4-4B91-BA66-154F93D8E6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17" t="84393" r="19517" b="6541"/>
          <a:stretch/>
        </p:blipFill>
        <p:spPr bwMode="auto">
          <a:xfrm>
            <a:off x="7206198" y="4649077"/>
            <a:ext cx="4800713" cy="1386114"/>
          </a:xfrm>
          <a:prstGeom prst="rect">
            <a:avLst/>
          </a:prstGeom>
          <a:noFill/>
          <a:ln w="5715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2DD6301C-401B-4B28-AAA2-B02ACB47473A}"/>
              </a:ext>
            </a:extLst>
          </p:cNvPr>
          <p:cNvCxnSpPr>
            <a:cxnSpLocks/>
          </p:cNvCxnSpPr>
          <p:nvPr/>
        </p:nvCxnSpPr>
        <p:spPr>
          <a:xfrm>
            <a:off x="8463280" y="3971058"/>
            <a:ext cx="0" cy="731520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CE2D2956-8B29-4D88-B597-07286E0705A8}"/>
              </a:ext>
            </a:extLst>
          </p:cNvPr>
          <p:cNvCxnSpPr>
            <a:cxnSpLocks/>
          </p:cNvCxnSpPr>
          <p:nvPr/>
        </p:nvCxnSpPr>
        <p:spPr>
          <a:xfrm>
            <a:off x="11318240" y="3971058"/>
            <a:ext cx="0" cy="731520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50192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13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Address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Translation</a:t>
            </a:r>
            <a:endParaRPr lang="ko-KR" altLang="en-US" sz="3600" b="1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35409D0-78E3-4A10-ACCD-8A9986930C0C}"/>
              </a:ext>
            </a:extLst>
          </p:cNvPr>
          <p:cNvSpPr txBox="1"/>
          <p:nvPr/>
        </p:nvSpPr>
        <p:spPr>
          <a:xfrm>
            <a:off x="406663" y="2024568"/>
            <a:ext cx="5973817" cy="329320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프로세스 관점에서 메모리 접근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800100" lvl="1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128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에서 명령어를 가져옴</a:t>
            </a:r>
            <a:endParaRPr lang="en-US" altLang="ko-KR" sz="2400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800100" lvl="1" indent="-342900">
              <a:spcAft>
                <a:spcPts val="800"/>
              </a:spcAft>
              <a:buFont typeface="Wingdings" panose="05000000000000000000" pitchFamily="2" charset="2"/>
              <a:buChar char="ü"/>
            </a:pP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128 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명령을 실행함</a:t>
            </a:r>
            <a:endParaRPr lang="en-US" altLang="ko-KR" sz="2400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132</a:t>
            </a: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의 명령어를 가져옴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132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명령을 실행</a:t>
            </a:r>
            <a:endParaRPr lang="en-US" altLang="ko-KR" sz="2400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135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의 명령어를 가져옴</a:t>
            </a:r>
            <a:endParaRPr lang="en-US" altLang="ko-KR" sz="2400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135 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명령을 실행함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141p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2F2503B-B5C3-473C-BC7A-E72F4F2524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03" t="1649" r="21931" b="84778"/>
          <a:stretch/>
        </p:blipFill>
        <p:spPr bwMode="auto">
          <a:xfrm>
            <a:off x="7018425" y="1895956"/>
            <a:ext cx="4800713" cy="2075102"/>
          </a:xfrm>
          <a:prstGeom prst="rect">
            <a:avLst/>
          </a:prstGeom>
          <a:noFill/>
          <a:ln w="5715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>
            <a:extLst>
              <a:ext uri="{FF2B5EF4-FFF2-40B4-BE49-F238E27FC236}">
                <a16:creationId xmlns:a16="http://schemas.microsoft.com/office/drawing/2014/main" id="{300B6EF4-8DC4-4B91-BA66-154F93D8E6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17" t="84393" r="19517" b="6541"/>
          <a:stretch/>
        </p:blipFill>
        <p:spPr bwMode="auto">
          <a:xfrm>
            <a:off x="7206198" y="4649077"/>
            <a:ext cx="4800713" cy="1386114"/>
          </a:xfrm>
          <a:prstGeom prst="rect">
            <a:avLst/>
          </a:prstGeom>
          <a:noFill/>
          <a:ln w="5715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2DD6301C-401B-4B28-AAA2-B02ACB47473A}"/>
              </a:ext>
            </a:extLst>
          </p:cNvPr>
          <p:cNvCxnSpPr>
            <a:cxnSpLocks/>
          </p:cNvCxnSpPr>
          <p:nvPr/>
        </p:nvCxnSpPr>
        <p:spPr>
          <a:xfrm>
            <a:off x="8463280" y="3971058"/>
            <a:ext cx="0" cy="731520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CE2D2956-8B29-4D88-B597-07286E0705A8}"/>
              </a:ext>
            </a:extLst>
          </p:cNvPr>
          <p:cNvCxnSpPr>
            <a:cxnSpLocks/>
          </p:cNvCxnSpPr>
          <p:nvPr/>
        </p:nvCxnSpPr>
        <p:spPr>
          <a:xfrm>
            <a:off x="11318240" y="3971058"/>
            <a:ext cx="0" cy="731520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51099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14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Address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Translation</a:t>
            </a:r>
            <a:endParaRPr lang="ko-KR" altLang="en-US" sz="3600" b="1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35409D0-78E3-4A10-ACCD-8A9986930C0C}"/>
              </a:ext>
            </a:extLst>
          </p:cNvPr>
          <p:cNvSpPr txBox="1"/>
          <p:nvPr/>
        </p:nvSpPr>
        <p:spPr>
          <a:xfrm>
            <a:off x="406663" y="2024568"/>
            <a:ext cx="5973817" cy="329320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프로세스 관점에서 메모리 접근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800100" lvl="1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128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에서 명령어를 가져옴</a:t>
            </a:r>
            <a:endParaRPr lang="en-US" altLang="ko-KR" sz="2400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800100" lvl="1" indent="-342900">
              <a:spcAft>
                <a:spcPts val="800"/>
              </a:spcAft>
              <a:buFont typeface="Wingdings" panose="05000000000000000000" pitchFamily="2" charset="2"/>
              <a:buChar char="ü"/>
            </a:pP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128 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명령을 실행함</a:t>
            </a:r>
            <a:endParaRPr lang="en-US" altLang="ko-KR" sz="2400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132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의 명령어를 가져옴</a:t>
            </a:r>
            <a:endParaRPr lang="en-US" altLang="ko-KR" sz="2400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132</a:t>
            </a: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 명령을 실행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135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의 명령어를 가져옴</a:t>
            </a:r>
            <a:endParaRPr lang="en-US" altLang="ko-KR" sz="2400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135 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명령을 실행함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141p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2F2503B-B5C3-473C-BC7A-E72F4F2524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03" t="1649" r="21931" b="84778"/>
          <a:stretch/>
        </p:blipFill>
        <p:spPr bwMode="auto">
          <a:xfrm>
            <a:off x="7018425" y="1895956"/>
            <a:ext cx="4800713" cy="2075102"/>
          </a:xfrm>
          <a:prstGeom prst="rect">
            <a:avLst/>
          </a:prstGeom>
          <a:noFill/>
          <a:ln w="5715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>
            <a:extLst>
              <a:ext uri="{FF2B5EF4-FFF2-40B4-BE49-F238E27FC236}">
                <a16:creationId xmlns:a16="http://schemas.microsoft.com/office/drawing/2014/main" id="{300B6EF4-8DC4-4B91-BA66-154F93D8E6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17" t="84393" r="19517" b="6541"/>
          <a:stretch/>
        </p:blipFill>
        <p:spPr bwMode="auto">
          <a:xfrm>
            <a:off x="7206198" y="4649077"/>
            <a:ext cx="4800713" cy="1386114"/>
          </a:xfrm>
          <a:prstGeom prst="rect">
            <a:avLst/>
          </a:prstGeom>
          <a:noFill/>
          <a:ln w="5715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2DD6301C-401B-4B28-AAA2-B02ACB47473A}"/>
              </a:ext>
            </a:extLst>
          </p:cNvPr>
          <p:cNvCxnSpPr>
            <a:cxnSpLocks/>
          </p:cNvCxnSpPr>
          <p:nvPr/>
        </p:nvCxnSpPr>
        <p:spPr>
          <a:xfrm>
            <a:off x="8463280" y="3971058"/>
            <a:ext cx="0" cy="731520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CE2D2956-8B29-4D88-B597-07286E0705A8}"/>
              </a:ext>
            </a:extLst>
          </p:cNvPr>
          <p:cNvCxnSpPr>
            <a:cxnSpLocks/>
          </p:cNvCxnSpPr>
          <p:nvPr/>
        </p:nvCxnSpPr>
        <p:spPr>
          <a:xfrm>
            <a:off x="11318240" y="3971058"/>
            <a:ext cx="0" cy="731520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23661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15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Address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Translation</a:t>
            </a:r>
            <a:endParaRPr lang="ko-KR" altLang="en-US" sz="3600" b="1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35409D0-78E3-4A10-ACCD-8A9986930C0C}"/>
              </a:ext>
            </a:extLst>
          </p:cNvPr>
          <p:cNvSpPr txBox="1"/>
          <p:nvPr/>
        </p:nvSpPr>
        <p:spPr>
          <a:xfrm>
            <a:off x="406663" y="2024568"/>
            <a:ext cx="5973817" cy="329320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프로세스 관점에서 메모리 접근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800100" lvl="1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128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에서 명령어를 가져옴</a:t>
            </a:r>
            <a:endParaRPr lang="en-US" altLang="ko-KR" sz="2400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800100" lvl="1" indent="-342900">
              <a:spcAft>
                <a:spcPts val="800"/>
              </a:spcAft>
              <a:buFont typeface="Wingdings" panose="05000000000000000000" pitchFamily="2" charset="2"/>
              <a:buChar char="ü"/>
            </a:pP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128 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명령을 실행함</a:t>
            </a:r>
            <a:endParaRPr lang="en-US" altLang="ko-KR" sz="2400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132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의 명령어를 가져옴</a:t>
            </a:r>
            <a:endParaRPr lang="en-US" altLang="ko-KR" sz="2400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132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명령을 실행</a:t>
            </a:r>
            <a:endParaRPr lang="en-US" altLang="ko-KR" sz="2400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135</a:t>
            </a: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의 명령어를 가져옴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135 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명령을 실행함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141p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2F2503B-B5C3-473C-BC7A-E72F4F2524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03" t="1649" r="21931" b="84778"/>
          <a:stretch/>
        </p:blipFill>
        <p:spPr bwMode="auto">
          <a:xfrm>
            <a:off x="7018425" y="1895956"/>
            <a:ext cx="4800713" cy="2075102"/>
          </a:xfrm>
          <a:prstGeom prst="rect">
            <a:avLst/>
          </a:prstGeom>
          <a:noFill/>
          <a:ln w="5715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>
            <a:extLst>
              <a:ext uri="{FF2B5EF4-FFF2-40B4-BE49-F238E27FC236}">
                <a16:creationId xmlns:a16="http://schemas.microsoft.com/office/drawing/2014/main" id="{300B6EF4-8DC4-4B91-BA66-154F93D8E6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17" t="84393" r="19517" b="6541"/>
          <a:stretch/>
        </p:blipFill>
        <p:spPr bwMode="auto">
          <a:xfrm>
            <a:off x="7206198" y="4649077"/>
            <a:ext cx="4800713" cy="1386114"/>
          </a:xfrm>
          <a:prstGeom prst="rect">
            <a:avLst/>
          </a:prstGeom>
          <a:noFill/>
          <a:ln w="5715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2DD6301C-401B-4B28-AAA2-B02ACB47473A}"/>
              </a:ext>
            </a:extLst>
          </p:cNvPr>
          <p:cNvCxnSpPr>
            <a:cxnSpLocks/>
          </p:cNvCxnSpPr>
          <p:nvPr/>
        </p:nvCxnSpPr>
        <p:spPr>
          <a:xfrm>
            <a:off x="8463280" y="3971058"/>
            <a:ext cx="0" cy="731520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CE2D2956-8B29-4D88-B597-07286E0705A8}"/>
              </a:ext>
            </a:extLst>
          </p:cNvPr>
          <p:cNvCxnSpPr>
            <a:cxnSpLocks/>
          </p:cNvCxnSpPr>
          <p:nvPr/>
        </p:nvCxnSpPr>
        <p:spPr>
          <a:xfrm>
            <a:off x="11318240" y="3971058"/>
            <a:ext cx="0" cy="731520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60121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16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Address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Translation</a:t>
            </a:r>
            <a:endParaRPr lang="ko-KR" altLang="en-US" sz="3600" b="1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35409D0-78E3-4A10-ACCD-8A9986930C0C}"/>
              </a:ext>
            </a:extLst>
          </p:cNvPr>
          <p:cNvSpPr txBox="1"/>
          <p:nvPr/>
        </p:nvSpPr>
        <p:spPr>
          <a:xfrm>
            <a:off x="406663" y="2024568"/>
            <a:ext cx="5973817" cy="329320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프로세스 관점에서 메모리 접근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800100" lvl="1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128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에서 명령어를 가져옴</a:t>
            </a:r>
            <a:endParaRPr lang="en-US" altLang="ko-KR" sz="2400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800100" lvl="1" indent="-342900">
              <a:spcAft>
                <a:spcPts val="800"/>
              </a:spcAft>
              <a:buFont typeface="Wingdings" panose="05000000000000000000" pitchFamily="2" charset="2"/>
              <a:buChar char="ü"/>
            </a:pP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128 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명령을 실행함</a:t>
            </a:r>
            <a:endParaRPr lang="en-US" altLang="ko-KR" sz="2400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132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의 명령어를 가져옴</a:t>
            </a:r>
            <a:endParaRPr lang="en-US" altLang="ko-KR" sz="2400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132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명령을 실행</a:t>
            </a:r>
            <a:endParaRPr lang="en-US" altLang="ko-KR" sz="2400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135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의 명령어를 가져옴</a:t>
            </a:r>
            <a:endParaRPr lang="en-US" altLang="ko-KR" sz="2400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800100" lvl="1" indent="-342900">
              <a:spcAft>
                <a:spcPts val="800"/>
              </a:spcAft>
              <a:buFont typeface="Wingdings" panose="05000000000000000000" pitchFamily="2" charset="2"/>
              <a:buChar char="ü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135 </a:t>
            </a: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명령을 실행함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141p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2F2503B-B5C3-473C-BC7A-E72F4F2524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03" t="1649" r="21931" b="84778"/>
          <a:stretch/>
        </p:blipFill>
        <p:spPr bwMode="auto">
          <a:xfrm>
            <a:off x="7018425" y="1895956"/>
            <a:ext cx="4800713" cy="2075102"/>
          </a:xfrm>
          <a:prstGeom prst="rect">
            <a:avLst/>
          </a:prstGeom>
          <a:noFill/>
          <a:ln w="5715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>
            <a:extLst>
              <a:ext uri="{FF2B5EF4-FFF2-40B4-BE49-F238E27FC236}">
                <a16:creationId xmlns:a16="http://schemas.microsoft.com/office/drawing/2014/main" id="{300B6EF4-8DC4-4B91-BA66-154F93D8E6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17" t="84393" r="19517" b="6541"/>
          <a:stretch/>
        </p:blipFill>
        <p:spPr bwMode="auto">
          <a:xfrm>
            <a:off x="7206198" y="4649077"/>
            <a:ext cx="4800713" cy="1386114"/>
          </a:xfrm>
          <a:prstGeom prst="rect">
            <a:avLst/>
          </a:prstGeom>
          <a:noFill/>
          <a:ln w="5715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2DD6301C-401B-4B28-AAA2-B02ACB47473A}"/>
              </a:ext>
            </a:extLst>
          </p:cNvPr>
          <p:cNvCxnSpPr>
            <a:cxnSpLocks/>
          </p:cNvCxnSpPr>
          <p:nvPr/>
        </p:nvCxnSpPr>
        <p:spPr>
          <a:xfrm>
            <a:off x="8463280" y="3971058"/>
            <a:ext cx="0" cy="731520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CE2D2956-8B29-4D88-B597-07286E0705A8}"/>
              </a:ext>
            </a:extLst>
          </p:cNvPr>
          <p:cNvCxnSpPr>
            <a:cxnSpLocks/>
          </p:cNvCxnSpPr>
          <p:nvPr/>
        </p:nvCxnSpPr>
        <p:spPr>
          <a:xfrm>
            <a:off x="11318240" y="3971058"/>
            <a:ext cx="0" cy="731520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93725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17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Address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Translation</a:t>
            </a:r>
            <a:endParaRPr lang="ko-KR" altLang="en-US" sz="3600" b="1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49p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2F2503B-B5C3-473C-BC7A-E72F4F2524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917" y="1790640"/>
            <a:ext cx="2133116" cy="4141602"/>
          </a:xfrm>
          <a:prstGeom prst="rect">
            <a:avLst/>
          </a:prstGeom>
          <a:noFill/>
          <a:ln w="5715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37DF128E-4A9F-47D6-8012-9CD11AD613CE}"/>
              </a:ext>
            </a:extLst>
          </p:cNvPr>
          <p:cNvSpPr/>
          <p:nvPr/>
        </p:nvSpPr>
        <p:spPr>
          <a:xfrm>
            <a:off x="580103" y="4898241"/>
            <a:ext cx="1415845" cy="93532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AB37A71-BBCD-4836-976A-613ED2C8BB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2413" y="1904554"/>
            <a:ext cx="5211096" cy="4096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80903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18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Address Translation</a:t>
            </a:r>
            <a:endParaRPr lang="ko-KR" altLang="en-US" sz="3600" b="1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708845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708845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49p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A56FC70-9AB4-401B-8F3C-B55BAA087D1F}"/>
              </a:ext>
            </a:extLst>
          </p:cNvPr>
          <p:cNvSpPr/>
          <p:nvPr/>
        </p:nvSpPr>
        <p:spPr>
          <a:xfrm>
            <a:off x="8681885" y="506009"/>
            <a:ext cx="2595716" cy="1334400"/>
          </a:xfrm>
          <a:prstGeom prst="rect">
            <a:avLst/>
          </a:prstGeom>
          <a:solidFill>
            <a:schemeClr val="bg1">
              <a:lumMod val="8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Operating</a:t>
            </a:r>
            <a:r>
              <a: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System</a:t>
            </a:r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E245BE-74A1-45A9-8030-578476779B03}"/>
              </a:ext>
            </a:extLst>
          </p:cNvPr>
          <p:cNvSpPr/>
          <p:nvPr/>
        </p:nvSpPr>
        <p:spPr>
          <a:xfrm>
            <a:off x="8681885" y="1805909"/>
            <a:ext cx="2595716" cy="1324227"/>
          </a:xfrm>
          <a:prstGeom prst="rect">
            <a:avLst/>
          </a:prstGeom>
          <a:pattFill prst="wdUpDiag">
            <a:fgClr>
              <a:schemeClr val="bg1">
                <a:lumMod val="85000"/>
              </a:schemeClr>
            </a:fgClr>
            <a:bgClr>
              <a:schemeClr val="bg1"/>
            </a:bgClr>
          </a:patt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(not in use)</a:t>
            </a:r>
            <a:endParaRPr lang="ko-KR" altLang="en-US" sz="1600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C0A11C4F-D196-45F3-AD2A-3D5EFE4D06DB}"/>
              </a:ext>
            </a:extLst>
          </p:cNvPr>
          <p:cNvSpPr/>
          <p:nvPr/>
        </p:nvSpPr>
        <p:spPr>
          <a:xfrm>
            <a:off x="8681885" y="3130416"/>
            <a:ext cx="2595716" cy="31454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Code</a:t>
            </a:r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64C8D5E-2CE9-4DAC-A9F7-81949643AECF}"/>
              </a:ext>
            </a:extLst>
          </p:cNvPr>
          <p:cNvSpPr/>
          <p:nvPr/>
        </p:nvSpPr>
        <p:spPr>
          <a:xfrm>
            <a:off x="8681885" y="3755177"/>
            <a:ext cx="2595716" cy="689694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(allocated but not in use)</a:t>
            </a:r>
            <a:endParaRPr lang="ko-KR" altLang="en-US" sz="1600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94083BE-7639-44E9-B265-9EB45AEA64E3}"/>
              </a:ext>
            </a:extLst>
          </p:cNvPr>
          <p:cNvSpPr/>
          <p:nvPr/>
        </p:nvSpPr>
        <p:spPr>
          <a:xfrm>
            <a:off x="8681885" y="3444360"/>
            <a:ext cx="2595716" cy="31454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Heap</a:t>
            </a:r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6C59FF3-B8F0-4CC0-9D4F-C74259700FE1}"/>
              </a:ext>
            </a:extLst>
          </p:cNvPr>
          <p:cNvSpPr/>
          <p:nvPr/>
        </p:nvSpPr>
        <p:spPr>
          <a:xfrm>
            <a:off x="8681885" y="4441325"/>
            <a:ext cx="2595716" cy="31454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Stack</a:t>
            </a:r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0BB31ED-B208-4929-8309-F0E6F5991E14}"/>
              </a:ext>
            </a:extLst>
          </p:cNvPr>
          <p:cNvSpPr/>
          <p:nvPr/>
        </p:nvSpPr>
        <p:spPr>
          <a:xfrm>
            <a:off x="8681885" y="4763622"/>
            <a:ext cx="2595716" cy="1266038"/>
          </a:xfrm>
          <a:prstGeom prst="rect">
            <a:avLst/>
          </a:prstGeom>
          <a:pattFill prst="wdUpDiag">
            <a:fgClr>
              <a:schemeClr val="bg1">
                <a:lumMod val="85000"/>
              </a:schemeClr>
            </a:fgClr>
            <a:bgClr>
              <a:schemeClr val="bg1"/>
            </a:bgClr>
          </a:patt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(not in use)</a:t>
            </a:r>
            <a:endParaRPr lang="ko-KR" altLang="en-US" sz="1600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ABB4E70-0497-40A5-B5C9-3A4A557F139B}"/>
              </a:ext>
            </a:extLst>
          </p:cNvPr>
          <p:cNvSpPr txBox="1"/>
          <p:nvPr/>
        </p:nvSpPr>
        <p:spPr>
          <a:xfrm>
            <a:off x="7836309" y="379762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0KB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769AFC7-760B-4D03-90E2-3546219168E3}"/>
              </a:ext>
            </a:extLst>
          </p:cNvPr>
          <p:cNvSpPr txBox="1"/>
          <p:nvPr/>
        </p:nvSpPr>
        <p:spPr>
          <a:xfrm>
            <a:off x="7875639" y="1686051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16KB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43DF1D0-296A-4DE5-9682-CDBE68D46514}"/>
              </a:ext>
            </a:extLst>
          </p:cNvPr>
          <p:cNvSpPr txBox="1"/>
          <p:nvPr/>
        </p:nvSpPr>
        <p:spPr>
          <a:xfrm>
            <a:off x="7836309" y="2946110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32KB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F9DE550-A9C7-46CE-9C56-4CC7CD17B90F}"/>
              </a:ext>
            </a:extLst>
          </p:cNvPr>
          <p:cNvSpPr txBox="1"/>
          <p:nvPr/>
        </p:nvSpPr>
        <p:spPr>
          <a:xfrm>
            <a:off x="7836309" y="4641719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48KB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F1EAAE7-79E8-4321-8031-B32120B41CA9}"/>
              </a:ext>
            </a:extLst>
          </p:cNvPr>
          <p:cNvSpPr txBox="1"/>
          <p:nvPr/>
        </p:nvSpPr>
        <p:spPr>
          <a:xfrm>
            <a:off x="7836309" y="5698443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64KB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grpSp>
        <p:nvGrpSpPr>
          <p:cNvPr id="34" name="!!그룹 33">
            <a:extLst>
              <a:ext uri="{FF2B5EF4-FFF2-40B4-BE49-F238E27FC236}">
                <a16:creationId xmlns:a16="http://schemas.microsoft.com/office/drawing/2014/main" id="{8F32A0D2-4CF5-4718-9F6F-A9FD75F7F6FC}"/>
              </a:ext>
            </a:extLst>
          </p:cNvPr>
          <p:cNvGrpSpPr/>
          <p:nvPr/>
        </p:nvGrpSpPr>
        <p:grpSpPr>
          <a:xfrm>
            <a:off x="354560" y="1876650"/>
            <a:ext cx="3136492" cy="4189615"/>
            <a:chOff x="8318089" y="1855407"/>
            <a:chExt cx="3136492" cy="4189615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4A884FF6-CDDB-4444-B834-4A1CC01BB634}"/>
                </a:ext>
              </a:extLst>
            </p:cNvPr>
            <p:cNvSpPr/>
            <p:nvPr/>
          </p:nvSpPr>
          <p:spPr>
            <a:xfrm>
              <a:off x="9311149" y="2009542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Program Code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D4831CF2-96DF-47BB-9874-2D4386B95F64}"/>
                </a:ext>
              </a:extLst>
            </p:cNvPr>
            <p:cNvSpPr/>
            <p:nvPr/>
          </p:nvSpPr>
          <p:spPr>
            <a:xfrm>
              <a:off x="9311149" y="2801453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E55C734F-5E41-406A-94A7-7C04BB6A6557}"/>
                </a:ext>
              </a:extLst>
            </p:cNvPr>
            <p:cNvSpPr/>
            <p:nvPr/>
          </p:nvSpPr>
          <p:spPr>
            <a:xfrm>
              <a:off x="9311149" y="3592910"/>
              <a:ext cx="2143432" cy="150400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(free)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BFEB0AD7-69D2-459A-B95A-CAE540F71884}"/>
                </a:ext>
              </a:extLst>
            </p:cNvPr>
            <p:cNvSpPr/>
            <p:nvPr/>
          </p:nvSpPr>
          <p:spPr>
            <a:xfrm>
              <a:off x="9311149" y="5096914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E45950FC-4E39-4687-9066-FB7EE3D08E11}"/>
                </a:ext>
              </a:extLst>
            </p:cNvPr>
            <p:cNvSpPr txBox="1"/>
            <p:nvPr/>
          </p:nvSpPr>
          <p:spPr>
            <a:xfrm>
              <a:off x="8318089" y="1855407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0KB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E993546-E1FF-48E5-B7A6-F59F9906D9A1}"/>
                </a:ext>
              </a:extLst>
            </p:cNvPr>
            <p:cNvSpPr txBox="1"/>
            <p:nvPr/>
          </p:nvSpPr>
          <p:spPr>
            <a:xfrm>
              <a:off x="8318089" y="2230469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290963-25DF-4FB0-8E2E-2FE64627BC47}"/>
                </a:ext>
              </a:extLst>
            </p:cNvPr>
            <p:cNvSpPr txBox="1"/>
            <p:nvPr/>
          </p:nvSpPr>
          <p:spPr>
            <a:xfrm>
              <a:off x="8318089" y="2603700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2KB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95EFB389-FE32-4F86-A35E-B89FC994CC06}"/>
                </a:ext>
              </a:extLst>
            </p:cNvPr>
            <p:cNvSpPr txBox="1"/>
            <p:nvPr/>
          </p:nvSpPr>
          <p:spPr>
            <a:xfrm>
              <a:off x="8318089" y="3403231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4KB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EDA0EC0A-2CC8-4396-A3E4-F9E5BEFA3229}"/>
                </a:ext>
              </a:extLst>
            </p:cNvPr>
            <p:cNvSpPr txBox="1"/>
            <p:nvPr/>
          </p:nvSpPr>
          <p:spPr>
            <a:xfrm>
              <a:off x="8318089" y="4912248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14KB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9ED7080E-378B-4417-8108-71B01C2352E1}"/>
                </a:ext>
              </a:extLst>
            </p:cNvPr>
            <p:cNvSpPr txBox="1"/>
            <p:nvPr/>
          </p:nvSpPr>
          <p:spPr>
            <a:xfrm>
              <a:off x="8318089" y="5675690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16KB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5351C82-80B9-48C6-949A-E5B6C3632B92}"/>
                </a:ext>
              </a:extLst>
            </p:cNvPr>
            <p:cNvSpPr txBox="1"/>
            <p:nvPr/>
          </p:nvSpPr>
          <p:spPr>
            <a:xfrm>
              <a:off x="8318089" y="5313968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15KB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cxnSp>
          <p:nvCxnSpPr>
            <p:cNvPr id="53" name="직선 화살표 연결선 52">
              <a:extLst>
                <a:ext uri="{FF2B5EF4-FFF2-40B4-BE49-F238E27FC236}">
                  <a16:creationId xmlns:a16="http://schemas.microsoft.com/office/drawing/2014/main" id="{901F8E9C-7BC6-4818-9349-1983CE25AC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32026" y="4660490"/>
              <a:ext cx="0" cy="43642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직선 화살표 연결선 53">
              <a:extLst>
                <a:ext uri="{FF2B5EF4-FFF2-40B4-BE49-F238E27FC236}">
                  <a16:creationId xmlns:a16="http://schemas.microsoft.com/office/drawing/2014/main" id="{D4528B44-CE90-4BC2-A183-74E902582775}"/>
                </a:ext>
              </a:extLst>
            </p:cNvPr>
            <p:cNvCxnSpPr>
              <a:cxnSpLocks/>
            </p:cNvCxnSpPr>
            <p:nvPr/>
          </p:nvCxnSpPr>
          <p:spPr>
            <a:xfrm>
              <a:off x="10427110" y="3592910"/>
              <a:ext cx="0" cy="50636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775194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19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Address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Translation</a:t>
            </a:r>
            <a:endParaRPr lang="ko-KR" altLang="en-US" sz="3600" b="1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708845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708845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49p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A56FC70-9AB4-401B-8F3C-B55BAA087D1F}"/>
              </a:ext>
            </a:extLst>
          </p:cNvPr>
          <p:cNvSpPr/>
          <p:nvPr/>
        </p:nvSpPr>
        <p:spPr>
          <a:xfrm>
            <a:off x="8681885" y="506009"/>
            <a:ext cx="2595716" cy="1334400"/>
          </a:xfrm>
          <a:prstGeom prst="rect">
            <a:avLst/>
          </a:prstGeom>
          <a:solidFill>
            <a:schemeClr val="bg1">
              <a:lumMod val="8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Operating</a:t>
            </a:r>
            <a:r>
              <a: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System</a:t>
            </a:r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E245BE-74A1-45A9-8030-578476779B03}"/>
              </a:ext>
            </a:extLst>
          </p:cNvPr>
          <p:cNvSpPr/>
          <p:nvPr/>
        </p:nvSpPr>
        <p:spPr>
          <a:xfrm>
            <a:off x="8681885" y="1805909"/>
            <a:ext cx="2595716" cy="1324227"/>
          </a:xfrm>
          <a:prstGeom prst="rect">
            <a:avLst/>
          </a:prstGeom>
          <a:pattFill prst="wdUpDiag">
            <a:fgClr>
              <a:schemeClr val="bg1">
                <a:lumMod val="85000"/>
              </a:schemeClr>
            </a:fgClr>
            <a:bgClr>
              <a:schemeClr val="bg1"/>
            </a:bgClr>
          </a:patt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(not in use)</a:t>
            </a:r>
            <a:endParaRPr lang="ko-KR" altLang="en-US" sz="1600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C0A11C4F-D196-45F3-AD2A-3D5EFE4D06DB}"/>
              </a:ext>
            </a:extLst>
          </p:cNvPr>
          <p:cNvSpPr/>
          <p:nvPr/>
        </p:nvSpPr>
        <p:spPr>
          <a:xfrm>
            <a:off x="8681885" y="3130416"/>
            <a:ext cx="2595716" cy="31454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64C8D5E-2CE9-4DAC-A9F7-81949643AECF}"/>
              </a:ext>
            </a:extLst>
          </p:cNvPr>
          <p:cNvSpPr/>
          <p:nvPr/>
        </p:nvSpPr>
        <p:spPr>
          <a:xfrm>
            <a:off x="8681885" y="3755177"/>
            <a:ext cx="2595716" cy="689694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94083BE-7639-44E9-B265-9EB45AEA64E3}"/>
              </a:ext>
            </a:extLst>
          </p:cNvPr>
          <p:cNvSpPr/>
          <p:nvPr/>
        </p:nvSpPr>
        <p:spPr>
          <a:xfrm>
            <a:off x="8681885" y="3439259"/>
            <a:ext cx="2595716" cy="31454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6C59FF3-B8F0-4CC0-9D4F-C74259700FE1}"/>
              </a:ext>
            </a:extLst>
          </p:cNvPr>
          <p:cNvSpPr/>
          <p:nvPr/>
        </p:nvSpPr>
        <p:spPr>
          <a:xfrm>
            <a:off x="8681885" y="4441325"/>
            <a:ext cx="2595716" cy="31454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0BB31ED-B208-4929-8309-F0E6F5991E14}"/>
              </a:ext>
            </a:extLst>
          </p:cNvPr>
          <p:cNvSpPr/>
          <p:nvPr/>
        </p:nvSpPr>
        <p:spPr>
          <a:xfrm>
            <a:off x="8681885" y="4763622"/>
            <a:ext cx="2595716" cy="1266038"/>
          </a:xfrm>
          <a:prstGeom prst="rect">
            <a:avLst/>
          </a:prstGeom>
          <a:pattFill prst="wdUpDiag">
            <a:fgClr>
              <a:schemeClr val="bg1">
                <a:lumMod val="85000"/>
              </a:schemeClr>
            </a:fgClr>
            <a:bgClr>
              <a:schemeClr val="bg1"/>
            </a:bgClr>
          </a:patt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(not in use)</a:t>
            </a:r>
            <a:endParaRPr lang="ko-KR" altLang="en-US" sz="1600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ABB4E70-0497-40A5-B5C9-3A4A557F139B}"/>
              </a:ext>
            </a:extLst>
          </p:cNvPr>
          <p:cNvSpPr txBox="1"/>
          <p:nvPr/>
        </p:nvSpPr>
        <p:spPr>
          <a:xfrm>
            <a:off x="7836309" y="379762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0KB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769AFC7-760B-4D03-90E2-3546219168E3}"/>
              </a:ext>
            </a:extLst>
          </p:cNvPr>
          <p:cNvSpPr txBox="1"/>
          <p:nvPr/>
        </p:nvSpPr>
        <p:spPr>
          <a:xfrm>
            <a:off x="7875639" y="1686051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16KB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43DF1D0-296A-4DE5-9682-CDBE68D46514}"/>
              </a:ext>
            </a:extLst>
          </p:cNvPr>
          <p:cNvSpPr txBox="1"/>
          <p:nvPr/>
        </p:nvSpPr>
        <p:spPr>
          <a:xfrm>
            <a:off x="7836309" y="2946110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32KB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F9DE550-A9C7-46CE-9C56-4CC7CD17B90F}"/>
              </a:ext>
            </a:extLst>
          </p:cNvPr>
          <p:cNvSpPr txBox="1"/>
          <p:nvPr/>
        </p:nvSpPr>
        <p:spPr>
          <a:xfrm>
            <a:off x="7836309" y="4641719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48KB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F1EAAE7-79E8-4321-8031-B32120B41CA9}"/>
              </a:ext>
            </a:extLst>
          </p:cNvPr>
          <p:cNvSpPr txBox="1"/>
          <p:nvPr/>
        </p:nvSpPr>
        <p:spPr>
          <a:xfrm>
            <a:off x="7836309" y="5698443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64KB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grpSp>
        <p:nvGrpSpPr>
          <p:cNvPr id="34" name="!!그룹 33">
            <a:extLst>
              <a:ext uri="{FF2B5EF4-FFF2-40B4-BE49-F238E27FC236}">
                <a16:creationId xmlns:a16="http://schemas.microsoft.com/office/drawing/2014/main" id="{8F32A0D2-4CF5-4718-9F6F-A9FD75F7F6FC}"/>
              </a:ext>
            </a:extLst>
          </p:cNvPr>
          <p:cNvGrpSpPr/>
          <p:nvPr/>
        </p:nvGrpSpPr>
        <p:grpSpPr>
          <a:xfrm>
            <a:off x="8681886" y="3123862"/>
            <a:ext cx="2595715" cy="1639760"/>
            <a:chOff x="9311149" y="2008823"/>
            <a:chExt cx="2143432" cy="3938590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4A884FF6-CDDB-4444-B834-4A1CC01BB634}"/>
                </a:ext>
              </a:extLst>
            </p:cNvPr>
            <p:cNvSpPr/>
            <p:nvPr/>
          </p:nvSpPr>
          <p:spPr>
            <a:xfrm>
              <a:off x="9311149" y="2008823"/>
              <a:ext cx="2143432" cy="737371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FF0000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Program Code</a:t>
              </a:r>
              <a:endParaRPr lang="ko-KR" altLang="en-US" dirty="0">
                <a:solidFill>
                  <a:srgbClr val="FF0000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D4831CF2-96DF-47BB-9874-2D4386B95F64}"/>
                </a:ext>
              </a:extLst>
            </p:cNvPr>
            <p:cNvSpPr/>
            <p:nvPr/>
          </p:nvSpPr>
          <p:spPr>
            <a:xfrm>
              <a:off x="9311149" y="2768108"/>
              <a:ext cx="2143432" cy="742034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FF0000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rgbClr val="FF0000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E55C734F-5E41-406A-94A7-7C04BB6A6557}"/>
                </a:ext>
              </a:extLst>
            </p:cNvPr>
            <p:cNvSpPr/>
            <p:nvPr/>
          </p:nvSpPr>
          <p:spPr>
            <a:xfrm>
              <a:off x="9311149" y="3520638"/>
              <a:ext cx="2143432" cy="1618739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FF0000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(free)</a:t>
              </a:r>
              <a:endParaRPr lang="ko-KR" altLang="en-US" dirty="0">
                <a:solidFill>
                  <a:srgbClr val="FF0000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BFEB0AD7-69D2-459A-B95A-CAE540F71884}"/>
                </a:ext>
              </a:extLst>
            </p:cNvPr>
            <p:cNvSpPr/>
            <p:nvPr/>
          </p:nvSpPr>
          <p:spPr>
            <a:xfrm>
              <a:off x="9311149" y="5153348"/>
              <a:ext cx="2143432" cy="794065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FF0000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rgbClr val="FF0000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cxnSp>
          <p:nvCxnSpPr>
            <p:cNvPr id="53" name="직선 화살표 연결선 52">
              <a:extLst>
                <a:ext uri="{FF2B5EF4-FFF2-40B4-BE49-F238E27FC236}">
                  <a16:creationId xmlns:a16="http://schemas.microsoft.com/office/drawing/2014/main" id="{901F8E9C-7BC6-4818-9349-1983CE25AC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32026" y="4660490"/>
              <a:ext cx="0" cy="436424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직선 화살표 연결선 53">
              <a:extLst>
                <a:ext uri="{FF2B5EF4-FFF2-40B4-BE49-F238E27FC236}">
                  <a16:creationId xmlns:a16="http://schemas.microsoft.com/office/drawing/2014/main" id="{D4528B44-CE90-4BC2-A183-74E902582775}"/>
                </a:ext>
              </a:extLst>
            </p:cNvPr>
            <p:cNvCxnSpPr>
              <a:cxnSpLocks/>
            </p:cNvCxnSpPr>
            <p:nvPr/>
          </p:nvCxnSpPr>
          <p:spPr>
            <a:xfrm>
              <a:off x="10427110" y="3529618"/>
              <a:ext cx="0" cy="506362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296A4745-3D92-4202-9574-7CF15C2A87CE}"/>
              </a:ext>
            </a:extLst>
          </p:cNvPr>
          <p:cNvCxnSpPr/>
          <p:nvPr/>
        </p:nvCxnSpPr>
        <p:spPr>
          <a:xfrm>
            <a:off x="6207760" y="3891280"/>
            <a:ext cx="204216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104574AD-3AA4-40ED-9D99-28E07A4FEF08}"/>
              </a:ext>
            </a:extLst>
          </p:cNvPr>
          <p:cNvSpPr txBox="1"/>
          <p:nvPr/>
        </p:nvSpPr>
        <p:spPr>
          <a:xfrm>
            <a:off x="4193430" y="3706614"/>
            <a:ext cx="2085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재배치된 프로세스</a:t>
            </a:r>
          </a:p>
        </p:txBody>
      </p:sp>
    </p:spTree>
    <p:extLst>
      <p:ext uri="{BB962C8B-B14F-4D97-AF65-F5344CB8AC3E}">
        <p14:creationId xmlns:p14="http://schemas.microsoft.com/office/powerpoint/2010/main" val="726254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90E5BBCF-5ADC-4435-9E52-227774450D13}"/>
              </a:ext>
            </a:extLst>
          </p:cNvPr>
          <p:cNvSpPr/>
          <p:nvPr/>
        </p:nvSpPr>
        <p:spPr>
          <a:xfrm>
            <a:off x="0" y="-37323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6D81761-709D-4085-95FF-900116637508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9F119C9-B492-44E5-BF82-30158AD95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2</a:t>
            </a:fld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D022BC5-2C90-4C5B-A4E5-BE5A70D1AABE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78B06257-EF6F-404F-B323-74A59259F19A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DCE5BD2B-B739-4DC7-9EC8-26DF4F6E83AF}"/>
              </a:ext>
            </a:extLst>
          </p:cNvPr>
          <p:cNvCxnSpPr>
            <a:cxnSpLocks/>
          </p:cNvCxnSpPr>
          <p:nvPr/>
        </p:nvCxnSpPr>
        <p:spPr>
          <a:xfrm>
            <a:off x="1548881" y="1317379"/>
            <a:ext cx="0" cy="481624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E00320D-13FC-435A-819F-0ACDE5967B83}"/>
              </a:ext>
            </a:extLst>
          </p:cNvPr>
          <p:cNvSpPr txBox="1"/>
          <p:nvPr/>
        </p:nvSpPr>
        <p:spPr>
          <a:xfrm>
            <a:off x="279917" y="498809"/>
            <a:ext cx="25379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Study 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일정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B22437-24C8-422A-AD3B-B8BCAD10F0CE}"/>
              </a:ext>
            </a:extLst>
          </p:cNvPr>
          <p:cNvSpPr txBox="1"/>
          <p:nvPr/>
        </p:nvSpPr>
        <p:spPr>
          <a:xfrm>
            <a:off x="375249" y="1594927"/>
            <a:ext cx="10995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4/04</a:t>
            </a:r>
            <a:endParaRPr lang="ko-KR" altLang="en-US" sz="3200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92BD8A7-A1EA-4423-A972-9F85A316B14E}"/>
              </a:ext>
            </a:extLst>
          </p:cNvPr>
          <p:cNvSpPr txBox="1"/>
          <p:nvPr/>
        </p:nvSpPr>
        <p:spPr>
          <a:xfrm>
            <a:off x="354560" y="2793086"/>
            <a:ext cx="11943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4/09</a:t>
            </a:r>
            <a:endParaRPr lang="ko-KR" altLang="en-US" sz="3200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EE580E3-FAA1-40A7-8256-0091A481F45D}"/>
              </a:ext>
            </a:extLst>
          </p:cNvPr>
          <p:cNvSpPr txBox="1"/>
          <p:nvPr/>
        </p:nvSpPr>
        <p:spPr>
          <a:xfrm>
            <a:off x="354561" y="3990569"/>
            <a:ext cx="10263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4/10</a:t>
            </a:r>
            <a:endParaRPr lang="ko-KR" altLang="en-US" sz="3200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F7E9D54F-3C88-4A05-B5BB-5398C50D4112}"/>
              </a:ext>
            </a:extLst>
          </p:cNvPr>
          <p:cNvCxnSpPr>
            <a:cxnSpLocks/>
          </p:cNvCxnSpPr>
          <p:nvPr/>
        </p:nvCxnSpPr>
        <p:spPr>
          <a:xfrm>
            <a:off x="354561" y="2458824"/>
            <a:ext cx="6652729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CF8D2E06-88F0-4728-A92D-5F172783344A}"/>
              </a:ext>
            </a:extLst>
          </p:cNvPr>
          <p:cNvCxnSpPr>
            <a:cxnSpLocks/>
          </p:cNvCxnSpPr>
          <p:nvPr/>
        </p:nvCxnSpPr>
        <p:spPr>
          <a:xfrm>
            <a:off x="375250" y="3642164"/>
            <a:ext cx="6697354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C78F2F6A-9073-4344-9FEA-670C37F90005}"/>
              </a:ext>
            </a:extLst>
          </p:cNvPr>
          <p:cNvCxnSpPr>
            <a:cxnSpLocks/>
          </p:cNvCxnSpPr>
          <p:nvPr/>
        </p:nvCxnSpPr>
        <p:spPr>
          <a:xfrm>
            <a:off x="408991" y="4881673"/>
            <a:ext cx="6663613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7E9EAFD-CA39-4F2B-AFEF-D111C3C73DD5}"/>
              </a:ext>
            </a:extLst>
          </p:cNvPr>
          <p:cNvSpPr txBox="1"/>
          <p:nvPr/>
        </p:nvSpPr>
        <p:spPr>
          <a:xfrm>
            <a:off x="354561" y="5188003"/>
            <a:ext cx="10263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4/11</a:t>
            </a:r>
            <a:endParaRPr lang="ko-KR" altLang="en-US" sz="3200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8984EAD-B9B1-45E9-B2ED-D1E5F4F1FC26}"/>
              </a:ext>
            </a:extLst>
          </p:cNvPr>
          <p:cNvSpPr txBox="1"/>
          <p:nvPr/>
        </p:nvSpPr>
        <p:spPr>
          <a:xfrm>
            <a:off x="1716833" y="1589308"/>
            <a:ext cx="96945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일정 생성 및 개인 </a:t>
            </a:r>
            <a:r>
              <a:rPr lang="en-US" altLang="ko-KR" sz="3200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Study</a:t>
            </a:r>
            <a:endParaRPr lang="ko-KR" altLang="en-US" sz="3200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EA32DAF-1EF1-4BD8-9122-19BEE1DCDEBC}"/>
              </a:ext>
            </a:extLst>
          </p:cNvPr>
          <p:cNvSpPr txBox="1"/>
          <p:nvPr/>
        </p:nvSpPr>
        <p:spPr>
          <a:xfrm>
            <a:off x="1716833" y="2758923"/>
            <a:ext cx="96945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</a:t>
            </a:r>
            <a:r>
              <a:rPr lang="ko-KR" altLang="en-US" sz="3200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차 미팅 </a:t>
            </a:r>
            <a:r>
              <a:rPr lang="en-US" altLang="ko-KR" sz="3200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(Zoom) </a:t>
            </a:r>
            <a:endParaRPr lang="ko-KR" altLang="en-US" sz="3200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60E2E44-5485-4311-87C1-D8954DDBC351}"/>
              </a:ext>
            </a:extLst>
          </p:cNvPr>
          <p:cNvSpPr txBox="1"/>
          <p:nvPr/>
        </p:nvSpPr>
        <p:spPr>
          <a:xfrm>
            <a:off x="1716833" y="3944680"/>
            <a:ext cx="96945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2</a:t>
            </a:r>
            <a:r>
              <a:rPr lang="ko-KR" altLang="en-US" sz="3200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차 미팅 </a:t>
            </a:r>
            <a:r>
              <a:rPr lang="en-US" altLang="ko-KR" sz="3200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(Zoom) </a:t>
            </a:r>
            <a:endParaRPr lang="ko-KR" altLang="en-US" sz="3200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9DCC818-6D49-4778-9D8C-DE87969B1FC1}"/>
              </a:ext>
            </a:extLst>
          </p:cNvPr>
          <p:cNvSpPr txBox="1"/>
          <p:nvPr/>
        </p:nvSpPr>
        <p:spPr>
          <a:xfrm>
            <a:off x="1716833" y="5184188"/>
            <a:ext cx="96945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발표</a:t>
            </a: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4A3D753-0B49-4CF2-8930-B246CABEB9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 dirty="0"/>
              <a:t>Operating System: Address </a:t>
            </a:r>
            <a:r>
              <a:rPr lang="en-US" altLang="ko-KR" dirty="0" err="1"/>
              <a:t>Tranlation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612139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id="{0E6E7C7D-2A82-4FCA-B717-205EC2DCC645}"/>
              </a:ext>
            </a:extLst>
          </p:cNvPr>
          <p:cNvCxnSpPr>
            <a:cxnSpLocks/>
          </p:cNvCxnSpPr>
          <p:nvPr/>
        </p:nvCxnSpPr>
        <p:spPr>
          <a:xfrm flipV="1">
            <a:off x="3491052" y="4762942"/>
            <a:ext cx="5209898" cy="1151422"/>
          </a:xfrm>
          <a:prstGeom prst="line">
            <a:avLst/>
          </a:prstGeom>
          <a:ln w="381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20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Base &amp; Bound</a:t>
            </a:r>
            <a:endParaRPr lang="ko-KR" altLang="en-US" sz="3600" b="1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708845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708845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142p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A56FC70-9AB4-401B-8F3C-B55BAA087D1F}"/>
              </a:ext>
            </a:extLst>
          </p:cNvPr>
          <p:cNvSpPr/>
          <p:nvPr/>
        </p:nvSpPr>
        <p:spPr>
          <a:xfrm>
            <a:off x="8681885" y="506009"/>
            <a:ext cx="2595716" cy="1334400"/>
          </a:xfrm>
          <a:prstGeom prst="rect">
            <a:avLst/>
          </a:prstGeom>
          <a:solidFill>
            <a:schemeClr val="bg1">
              <a:lumMod val="8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Operating</a:t>
            </a:r>
            <a:r>
              <a: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System</a:t>
            </a:r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E245BE-74A1-45A9-8030-578476779B03}"/>
              </a:ext>
            </a:extLst>
          </p:cNvPr>
          <p:cNvSpPr/>
          <p:nvPr/>
        </p:nvSpPr>
        <p:spPr>
          <a:xfrm>
            <a:off x="8681885" y="1805909"/>
            <a:ext cx="2595716" cy="1324227"/>
          </a:xfrm>
          <a:prstGeom prst="rect">
            <a:avLst/>
          </a:prstGeom>
          <a:pattFill prst="wdUpDiag">
            <a:fgClr>
              <a:schemeClr val="bg1">
                <a:lumMod val="85000"/>
              </a:schemeClr>
            </a:fgClr>
            <a:bgClr>
              <a:schemeClr val="bg1"/>
            </a:bgClr>
          </a:patt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(not in use)</a:t>
            </a:r>
            <a:endParaRPr lang="ko-KR" altLang="en-US" sz="1600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C0A11C4F-D196-45F3-AD2A-3D5EFE4D06DB}"/>
              </a:ext>
            </a:extLst>
          </p:cNvPr>
          <p:cNvSpPr/>
          <p:nvPr/>
        </p:nvSpPr>
        <p:spPr>
          <a:xfrm>
            <a:off x="8681885" y="3130416"/>
            <a:ext cx="2595716" cy="31454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Code</a:t>
            </a:r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64C8D5E-2CE9-4DAC-A9F7-81949643AECF}"/>
              </a:ext>
            </a:extLst>
          </p:cNvPr>
          <p:cNvSpPr/>
          <p:nvPr/>
        </p:nvSpPr>
        <p:spPr>
          <a:xfrm>
            <a:off x="8681885" y="3755177"/>
            <a:ext cx="2595716" cy="689694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(allocated but not in use)</a:t>
            </a:r>
            <a:endParaRPr lang="ko-KR" altLang="en-US" sz="1600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94083BE-7639-44E9-B265-9EB45AEA64E3}"/>
              </a:ext>
            </a:extLst>
          </p:cNvPr>
          <p:cNvSpPr/>
          <p:nvPr/>
        </p:nvSpPr>
        <p:spPr>
          <a:xfrm>
            <a:off x="8681885" y="3444360"/>
            <a:ext cx="2595716" cy="31454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Heap</a:t>
            </a:r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6C59FF3-B8F0-4CC0-9D4F-C74259700FE1}"/>
              </a:ext>
            </a:extLst>
          </p:cNvPr>
          <p:cNvSpPr/>
          <p:nvPr/>
        </p:nvSpPr>
        <p:spPr>
          <a:xfrm>
            <a:off x="8681885" y="4441325"/>
            <a:ext cx="2595716" cy="31454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Stack</a:t>
            </a:r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0BB31ED-B208-4929-8309-F0E6F5991E14}"/>
              </a:ext>
            </a:extLst>
          </p:cNvPr>
          <p:cNvSpPr/>
          <p:nvPr/>
        </p:nvSpPr>
        <p:spPr>
          <a:xfrm>
            <a:off x="8681885" y="4763622"/>
            <a:ext cx="2595716" cy="1266038"/>
          </a:xfrm>
          <a:prstGeom prst="rect">
            <a:avLst/>
          </a:prstGeom>
          <a:pattFill prst="wdUpDiag">
            <a:fgClr>
              <a:schemeClr val="bg1">
                <a:lumMod val="85000"/>
              </a:schemeClr>
            </a:fgClr>
            <a:bgClr>
              <a:schemeClr val="bg1"/>
            </a:bgClr>
          </a:patt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(not in use)</a:t>
            </a:r>
            <a:endParaRPr lang="ko-KR" altLang="en-US" sz="1600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ABB4E70-0497-40A5-B5C9-3A4A557F139B}"/>
              </a:ext>
            </a:extLst>
          </p:cNvPr>
          <p:cNvSpPr txBox="1"/>
          <p:nvPr/>
        </p:nvSpPr>
        <p:spPr>
          <a:xfrm>
            <a:off x="7836309" y="379762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0KB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769AFC7-760B-4D03-90E2-3546219168E3}"/>
              </a:ext>
            </a:extLst>
          </p:cNvPr>
          <p:cNvSpPr txBox="1"/>
          <p:nvPr/>
        </p:nvSpPr>
        <p:spPr>
          <a:xfrm>
            <a:off x="7875639" y="1686051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16KB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43DF1D0-296A-4DE5-9682-CDBE68D46514}"/>
              </a:ext>
            </a:extLst>
          </p:cNvPr>
          <p:cNvSpPr txBox="1"/>
          <p:nvPr/>
        </p:nvSpPr>
        <p:spPr>
          <a:xfrm>
            <a:off x="7836309" y="2946110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32KB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F9DE550-A9C7-46CE-9C56-4CC7CD17B90F}"/>
              </a:ext>
            </a:extLst>
          </p:cNvPr>
          <p:cNvSpPr txBox="1"/>
          <p:nvPr/>
        </p:nvSpPr>
        <p:spPr>
          <a:xfrm>
            <a:off x="7836309" y="4641719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48KB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F1EAAE7-79E8-4321-8031-B32120B41CA9}"/>
              </a:ext>
            </a:extLst>
          </p:cNvPr>
          <p:cNvSpPr txBox="1"/>
          <p:nvPr/>
        </p:nvSpPr>
        <p:spPr>
          <a:xfrm>
            <a:off x="7836309" y="5698443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64KB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grpSp>
        <p:nvGrpSpPr>
          <p:cNvPr id="34" name="!!그룹 33">
            <a:extLst>
              <a:ext uri="{FF2B5EF4-FFF2-40B4-BE49-F238E27FC236}">
                <a16:creationId xmlns:a16="http://schemas.microsoft.com/office/drawing/2014/main" id="{8F32A0D2-4CF5-4718-9F6F-A9FD75F7F6FC}"/>
              </a:ext>
            </a:extLst>
          </p:cNvPr>
          <p:cNvGrpSpPr/>
          <p:nvPr/>
        </p:nvGrpSpPr>
        <p:grpSpPr>
          <a:xfrm>
            <a:off x="354560" y="1876650"/>
            <a:ext cx="3136492" cy="4189615"/>
            <a:chOff x="8318089" y="1855407"/>
            <a:chExt cx="3136492" cy="4189615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4A884FF6-CDDB-4444-B834-4A1CC01BB634}"/>
                </a:ext>
              </a:extLst>
            </p:cNvPr>
            <p:cNvSpPr/>
            <p:nvPr/>
          </p:nvSpPr>
          <p:spPr>
            <a:xfrm>
              <a:off x="9311149" y="2009542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Program Code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D4831CF2-96DF-47BB-9874-2D4386B95F64}"/>
                </a:ext>
              </a:extLst>
            </p:cNvPr>
            <p:cNvSpPr/>
            <p:nvPr/>
          </p:nvSpPr>
          <p:spPr>
            <a:xfrm>
              <a:off x="9311149" y="2801453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E55C734F-5E41-406A-94A7-7C04BB6A6557}"/>
                </a:ext>
              </a:extLst>
            </p:cNvPr>
            <p:cNvSpPr/>
            <p:nvPr/>
          </p:nvSpPr>
          <p:spPr>
            <a:xfrm>
              <a:off x="9311149" y="3592910"/>
              <a:ext cx="2143432" cy="150400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(free)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BFEB0AD7-69D2-459A-B95A-CAE540F71884}"/>
                </a:ext>
              </a:extLst>
            </p:cNvPr>
            <p:cNvSpPr/>
            <p:nvPr/>
          </p:nvSpPr>
          <p:spPr>
            <a:xfrm>
              <a:off x="9311149" y="5096914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E45950FC-4E39-4687-9066-FB7EE3D08E11}"/>
                </a:ext>
              </a:extLst>
            </p:cNvPr>
            <p:cNvSpPr txBox="1"/>
            <p:nvPr/>
          </p:nvSpPr>
          <p:spPr>
            <a:xfrm>
              <a:off x="8318089" y="1855407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0KB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E993546-E1FF-48E5-B7A6-F59F9906D9A1}"/>
                </a:ext>
              </a:extLst>
            </p:cNvPr>
            <p:cNvSpPr txBox="1"/>
            <p:nvPr/>
          </p:nvSpPr>
          <p:spPr>
            <a:xfrm>
              <a:off x="8318089" y="2230469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290963-25DF-4FB0-8E2E-2FE64627BC47}"/>
                </a:ext>
              </a:extLst>
            </p:cNvPr>
            <p:cNvSpPr txBox="1"/>
            <p:nvPr/>
          </p:nvSpPr>
          <p:spPr>
            <a:xfrm>
              <a:off x="8318089" y="2603700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2KB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95EFB389-FE32-4F86-A35E-B89FC994CC06}"/>
                </a:ext>
              </a:extLst>
            </p:cNvPr>
            <p:cNvSpPr txBox="1"/>
            <p:nvPr/>
          </p:nvSpPr>
          <p:spPr>
            <a:xfrm>
              <a:off x="8318089" y="3403231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4KB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EDA0EC0A-2CC8-4396-A3E4-F9E5BEFA3229}"/>
                </a:ext>
              </a:extLst>
            </p:cNvPr>
            <p:cNvSpPr txBox="1"/>
            <p:nvPr/>
          </p:nvSpPr>
          <p:spPr>
            <a:xfrm>
              <a:off x="8318089" y="4912248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14KB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9ED7080E-378B-4417-8108-71B01C2352E1}"/>
                </a:ext>
              </a:extLst>
            </p:cNvPr>
            <p:cNvSpPr txBox="1"/>
            <p:nvPr/>
          </p:nvSpPr>
          <p:spPr>
            <a:xfrm>
              <a:off x="8318089" y="5675690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16KB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5351C82-80B9-48C6-949A-E5B6C3632B92}"/>
                </a:ext>
              </a:extLst>
            </p:cNvPr>
            <p:cNvSpPr txBox="1"/>
            <p:nvPr/>
          </p:nvSpPr>
          <p:spPr>
            <a:xfrm>
              <a:off x="8318089" y="5313968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15KB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cxnSp>
          <p:nvCxnSpPr>
            <p:cNvPr id="53" name="직선 화살표 연결선 52">
              <a:extLst>
                <a:ext uri="{FF2B5EF4-FFF2-40B4-BE49-F238E27FC236}">
                  <a16:creationId xmlns:a16="http://schemas.microsoft.com/office/drawing/2014/main" id="{901F8E9C-7BC6-4818-9349-1983CE25AC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32026" y="4660490"/>
              <a:ext cx="0" cy="43642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직선 화살표 연결선 53">
              <a:extLst>
                <a:ext uri="{FF2B5EF4-FFF2-40B4-BE49-F238E27FC236}">
                  <a16:creationId xmlns:a16="http://schemas.microsoft.com/office/drawing/2014/main" id="{D4528B44-CE90-4BC2-A183-74E902582775}"/>
                </a:ext>
              </a:extLst>
            </p:cNvPr>
            <p:cNvCxnSpPr>
              <a:cxnSpLocks/>
            </p:cNvCxnSpPr>
            <p:nvPr/>
          </p:nvCxnSpPr>
          <p:spPr>
            <a:xfrm>
              <a:off x="10427110" y="3592910"/>
              <a:ext cx="0" cy="50636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8EFC318B-E2CB-4E82-A40E-2E8B23C866EE}"/>
              </a:ext>
            </a:extLst>
          </p:cNvPr>
          <p:cNvSpPr/>
          <p:nvPr/>
        </p:nvSpPr>
        <p:spPr>
          <a:xfrm>
            <a:off x="4538185" y="4776767"/>
            <a:ext cx="1278194" cy="44337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16KB</a:t>
            </a:r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E7EBC620-872C-429F-8AFE-9E2709D9D07C}"/>
              </a:ext>
            </a:extLst>
          </p:cNvPr>
          <p:cNvSpPr txBox="1"/>
          <p:nvPr/>
        </p:nvSpPr>
        <p:spPr>
          <a:xfrm>
            <a:off x="4105566" y="4416668"/>
            <a:ext cx="2143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Bounds register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7065C5A9-AB93-4E98-BAA5-D907B45DF82D}"/>
              </a:ext>
            </a:extLst>
          </p:cNvPr>
          <p:cNvCxnSpPr>
            <a:cxnSpLocks/>
          </p:cNvCxnSpPr>
          <p:nvPr/>
        </p:nvCxnSpPr>
        <p:spPr>
          <a:xfrm>
            <a:off x="6888095" y="3130136"/>
            <a:ext cx="948214" cy="0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9EC5C448-EFEB-46DF-A7AA-A438A23E78BD}"/>
              </a:ext>
            </a:extLst>
          </p:cNvPr>
          <p:cNvSpPr/>
          <p:nvPr/>
        </p:nvSpPr>
        <p:spPr>
          <a:xfrm>
            <a:off x="5609901" y="2978178"/>
            <a:ext cx="1278194" cy="44337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32KB</a:t>
            </a:r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4A5FA6EE-718D-4241-B1D6-1E9098EE4987}"/>
              </a:ext>
            </a:extLst>
          </p:cNvPr>
          <p:cNvCxnSpPr/>
          <p:nvPr/>
        </p:nvCxnSpPr>
        <p:spPr>
          <a:xfrm>
            <a:off x="3491052" y="2030785"/>
            <a:ext cx="5190833" cy="1099351"/>
          </a:xfrm>
          <a:prstGeom prst="line">
            <a:avLst/>
          </a:prstGeom>
          <a:ln w="381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D11C47FB-EFAC-40B5-8F95-CEC06D5F9B95}"/>
              </a:ext>
            </a:extLst>
          </p:cNvPr>
          <p:cNvSpPr txBox="1"/>
          <p:nvPr/>
        </p:nvSpPr>
        <p:spPr>
          <a:xfrm>
            <a:off x="5177282" y="3437938"/>
            <a:ext cx="2143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Base register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71" name="연결선: 꺾임 70">
            <a:extLst>
              <a:ext uri="{FF2B5EF4-FFF2-40B4-BE49-F238E27FC236}">
                <a16:creationId xmlns:a16="http://schemas.microsoft.com/office/drawing/2014/main" id="{247EDF2E-272F-4337-8A38-0BF71C8A55B9}"/>
              </a:ext>
            </a:extLst>
          </p:cNvPr>
          <p:cNvCxnSpPr>
            <a:stCxn id="33" idx="1"/>
          </p:cNvCxnSpPr>
          <p:nvPr/>
        </p:nvCxnSpPr>
        <p:spPr>
          <a:xfrm rot="10800000" flipV="1">
            <a:off x="3564797" y="4998455"/>
            <a:ext cx="973388" cy="913766"/>
          </a:xfrm>
          <a:prstGeom prst="bentConnector3">
            <a:avLst>
              <a:gd name="adj1" fmla="val 24747"/>
            </a:avLst>
          </a:prstGeom>
          <a:ln w="381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33497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id="{0E6E7C7D-2A82-4FCA-B717-205EC2DCC645}"/>
              </a:ext>
            </a:extLst>
          </p:cNvPr>
          <p:cNvCxnSpPr>
            <a:cxnSpLocks/>
          </p:cNvCxnSpPr>
          <p:nvPr/>
        </p:nvCxnSpPr>
        <p:spPr>
          <a:xfrm flipV="1">
            <a:off x="3491052" y="4762942"/>
            <a:ext cx="5209898" cy="1151422"/>
          </a:xfrm>
          <a:prstGeom prst="line">
            <a:avLst/>
          </a:prstGeom>
          <a:ln w="38100">
            <a:solidFill>
              <a:schemeClr val="accent2">
                <a:lumMod val="20000"/>
                <a:lumOff val="8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21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Base &amp; Bound</a:t>
            </a:r>
            <a:endParaRPr lang="ko-KR" altLang="en-US" sz="3600" b="1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708845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708845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142p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C0FABF8-1A16-468B-BBE9-21E77D420C96}"/>
              </a:ext>
            </a:extLst>
          </p:cNvPr>
          <p:cNvGrpSpPr/>
          <p:nvPr/>
        </p:nvGrpSpPr>
        <p:grpSpPr>
          <a:xfrm>
            <a:off x="7836309" y="379762"/>
            <a:ext cx="3441292" cy="5688013"/>
            <a:chOff x="7836309" y="379762"/>
            <a:chExt cx="3441292" cy="5688013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FA56FC70-9AB4-401B-8F3C-B55BAA087D1F}"/>
                </a:ext>
              </a:extLst>
            </p:cNvPr>
            <p:cNvSpPr/>
            <p:nvPr/>
          </p:nvSpPr>
          <p:spPr>
            <a:xfrm>
              <a:off x="8681885" y="506009"/>
              <a:ext cx="2595716" cy="13344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Operating</a:t>
              </a:r>
              <a:r>
                <a: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 </a:t>
              </a:r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System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CBE245BE-74A1-45A9-8030-578476779B03}"/>
                </a:ext>
              </a:extLst>
            </p:cNvPr>
            <p:cNvSpPr/>
            <p:nvPr/>
          </p:nvSpPr>
          <p:spPr>
            <a:xfrm>
              <a:off x="8681885" y="1805909"/>
              <a:ext cx="2595716" cy="1324227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(not in use)</a:t>
              </a:r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C0A11C4F-D196-45F3-AD2A-3D5EFE4D06DB}"/>
                </a:ext>
              </a:extLst>
            </p:cNvPr>
            <p:cNvSpPr/>
            <p:nvPr/>
          </p:nvSpPr>
          <p:spPr>
            <a:xfrm>
              <a:off x="8681885" y="3130416"/>
              <a:ext cx="2595716" cy="314543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Code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F64C8D5E-2CE9-4DAC-A9F7-81949643AECF}"/>
                </a:ext>
              </a:extLst>
            </p:cNvPr>
            <p:cNvSpPr/>
            <p:nvPr/>
          </p:nvSpPr>
          <p:spPr>
            <a:xfrm>
              <a:off x="8681885" y="3755177"/>
              <a:ext cx="2595716" cy="68969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(allocated but not in use)</a:t>
              </a:r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394083BE-7639-44E9-B265-9EB45AEA64E3}"/>
                </a:ext>
              </a:extLst>
            </p:cNvPr>
            <p:cNvSpPr/>
            <p:nvPr/>
          </p:nvSpPr>
          <p:spPr>
            <a:xfrm>
              <a:off x="8681885" y="3444360"/>
              <a:ext cx="2595716" cy="314543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66C59FF3-B8F0-4CC0-9D4F-C74259700FE1}"/>
                </a:ext>
              </a:extLst>
            </p:cNvPr>
            <p:cNvSpPr/>
            <p:nvPr/>
          </p:nvSpPr>
          <p:spPr>
            <a:xfrm>
              <a:off x="8681885" y="4441325"/>
              <a:ext cx="2595716" cy="314543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50BB31ED-B208-4929-8309-F0E6F5991E14}"/>
                </a:ext>
              </a:extLst>
            </p:cNvPr>
            <p:cNvSpPr/>
            <p:nvPr/>
          </p:nvSpPr>
          <p:spPr>
            <a:xfrm>
              <a:off x="8681885" y="4763622"/>
              <a:ext cx="2595716" cy="1266038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(not in use)</a:t>
              </a:r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ABB4E70-0497-40A5-B5C9-3A4A557F139B}"/>
                </a:ext>
              </a:extLst>
            </p:cNvPr>
            <p:cNvSpPr txBox="1"/>
            <p:nvPr/>
          </p:nvSpPr>
          <p:spPr>
            <a:xfrm>
              <a:off x="7836309" y="379762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0KB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769AFC7-760B-4D03-90E2-3546219168E3}"/>
                </a:ext>
              </a:extLst>
            </p:cNvPr>
            <p:cNvSpPr txBox="1"/>
            <p:nvPr/>
          </p:nvSpPr>
          <p:spPr>
            <a:xfrm>
              <a:off x="7875639" y="1686051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16KB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43DF1D0-296A-4DE5-9682-CDBE68D46514}"/>
                </a:ext>
              </a:extLst>
            </p:cNvPr>
            <p:cNvSpPr txBox="1"/>
            <p:nvPr/>
          </p:nvSpPr>
          <p:spPr>
            <a:xfrm>
              <a:off x="7836309" y="2946110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32KB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6F9DE550-A9C7-46CE-9C56-4CC7CD17B90F}"/>
                </a:ext>
              </a:extLst>
            </p:cNvPr>
            <p:cNvSpPr txBox="1"/>
            <p:nvPr/>
          </p:nvSpPr>
          <p:spPr>
            <a:xfrm>
              <a:off x="7836309" y="4641719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48KB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F1EAAE7-79E8-4321-8031-B32120B41CA9}"/>
                </a:ext>
              </a:extLst>
            </p:cNvPr>
            <p:cNvSpPr txBox="1"/>
            <p:nvPr/>
          </p:nvSpPr>
          <p:spPr>
            <a:xfrm>
              <a:off x="7836309" y="5698443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64KB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</p:grpSp>
      <p:grpSp>
        <p:nvGrpSpPr>
          <p:cNvPr id="34" name="!!그룹 33">
            <a:extLst>
              <a:ext uri="{FF2B5EF4-FFF2-40B4-BE49-F238E27FC236}">
                <a16:creationId xmlns:a16="http://schemas.microsoft.com/office/drawing/2014/main" id="{8F32A0D2-4CF5-4718-9F6F-A9FD75F7F6FC}"/>
              </a:ext>
            </a:extLst>
          </p:cNvPr>
          <p:cNvGrpSpPr/>
          <p:nvPr/>
        </p:nvGrpSpPr>
        <p:grpSpPr>
          <a:xfrm>
            <a:off x="354560" y="1876650"/>
            <a:ext cx="3136492" cy="4189615"/>
            <a:chOff x="8318089" y="1855407"/>
            <a:chExt cx="3136492" cy="4189615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4A884FF6-CDDB-4444-B834-4A1CC01BB634}"/>
                </a:ext>
              </a:extLst>
            </p:cNvPr>
            <p:cNvSpPr/>
            <p:nvPr/>
          </p:nvSpPr>
          <p:spPr>
            <a:xfrm>
              <a:off x="9311149" y="2009542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Program Code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D4831CF2-96DF-47BB-9874-2D4386B95F64}"/>
                </a:ext>
              </a:extLst>
            </p:cNvPr>
            <p:cNvSpPr/>
            <p:nvPr/>
          </p:nvSpPr>
          <p:spPr>
            <a:xfrm>
              <a:off x="9311149" y="2801453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E55C734F-5E41-406A-94A7-7C04BB6A6557}"/>
                </a:ext>
              </a:extLst>
            </p:cNvPr>
            <p:cNvSpPr/>
            <p:nvPr/>
          </p:nvSpPr>
          <p:spPr>
            <a:xfrm>
              <a:off x="9311149" y="3592910"/>
              <a:ext cx="2143432" cy="150400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(free)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BFEB0AD7-69D2-459A-B95A-CAE540F71884}"/>
                </a:ext>
              </a:extLst>
            </p:cNvPr>
            <p:cNvSpPr/>
            <p:nvPr/>
          </p:nvSpPr>
          <p:spPr>
            <a:xfrm>
              <a:off x="9311149" y="5096914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E45950FC-4E39-4687-9066-FB7EE3D08E11}"/>
                </a:ext>
              </a:extLst>
            </p:cNvPr>
            <p:cNvSpPr txBox="1"/>
            <p:nvPr/>
          </p:nvSpPr>
          <p:spPr>
            <a:xfrm>
              <a:off x="8318089" y="1855407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0KB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E993546-E1FF-48E5-B7A6-F59F9906D9A1}"/>
                </a:ext>
              </a:extLst>
            </p:cNvPr>
            <p:cNvSpPr txBox="1"/>
            <p:nvPr/>
          </p:nvSpPr>
          <p:spPr>
            <a:xfrm>
              <a:off x="8318089" y="2230469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1KB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290963-25DF-4FB0-8E2E-2FE64627BC47}"/>
                </a:ext>
              </a:extLst>
            </p:cNvPr>
            <p:cNvSpPr txBox="1"/>
            <p:nvPr/>
          </p:nvSpPr>
          <p:spPr>
            <a:xfrm>
              <a:off x="8318089" y="2603700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2KB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95EFB389-FE32-4F86-A35E-B89FC994CC06}"/>
                </a:ext>
              </a:extLst>
            </p:cNvPr>
            <p:cNvSpPr txBox="1"/>
            <p:nvPr/>
          </p:nvSpPr>
          <p:spPr>
            <a:xfrm>
              <a:off x="8318089" y="3403231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4KB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EDA0EC0A-2CC8-4396-A3E4-F9E5BEFA3229}"/>
                </a:ext>
              </a:extLst>
            </p:cNvPr>
            <p:cNvSpPr txBox="1"/>
            <p:nvPr/>
          </p:nvSpPr>
          <p:spPr>
            <a:xfrm>
              <a:off x="8318089" y="4912248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14KB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9ED7080E-378B-4417-8108-71B01C2352E1}"/>
                </a:ext>
              </a:extLst>
            </p:cNvPr>
            <p:cNvSpPr txBox="1"/>
            <p:nvPr/>
          </p:nvSpPr>
          <p:spPr>
            <a:xfrm>
              <a:off x="8318089" y="5675690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16KB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5351C82-80B9-48C6-949A-E5B6C3632B92}"/>
                </a:ext>
              </a:extLst>
            </p:cNvPr>
            <p:cNvSpPr txBox="1"/>
            <p:nvPr/>
          </p:nvSpPr>
          <p:spPr>
            <a:xfrm>
              <a:off x="8318089" y="5313968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15KB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cxnSp>
          <p:nvCxnSpPr>
            <p:cNvPr id="53" name="직선 화살표 연결선 52">
              <a:extLst>
                <a:ext uri="{FF2B5EF4-FFF2-40B4-BE49-F238E27FC236}">
                  <a16:creationId xmlns:a16="http://schemas.microsoft.com/office/drawing/2014/main" id="{901F8E9C-7BC6-4818-9349-1983CE25AC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32026" y="4660490"/>
              <a:ext cx="0" cy="436424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직선 화살표 연결선 53">
              <a:extLst>
                <a:ext uri="{FF2B5EF4-FFF2-40B4-BE49-F238E27FC236}">
                  <a16:creationId xmlns:a16="http://schemas.microsoft.com/office/drawing/2014/main" id="{D4528B44-CE90-4BC2-A183-74E902582775}"/>
                </a:ext>
              </a:extLst>
            </p:cNvPr>
            <p:cNvCxnSpPr>
              <a:cxnSpLocks/>
            </p:cNvCxnSpPr>
            <p:nvPr/>
          </p:nvCxnSpPr>
          <p:spPr>
            <a:xfrm>
              <a:off x="10427110" y="3592910"/>
              <a:ext cx="0" cy="506361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8EFC318B-E2CB-4E82-A40E-2E8B23C866EE}"/>
              </a:ext>
            </a:extLst>
          </p:cNvPr>
          <p:cNvSpPr/>
          <p:nvPr/>
        </p:nvSpPr>
        <p:spPr>
          <a:xfrm>
            <a:off x="4538185" y="4776767"/>
            <a:ext cx="1278194" cy="44337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16KB</a:t>
            </a:r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E7EBC620-872C-429F-8AFE-9E2709D9D07C}"/>
              </a:ext>
            </a:extLst>
          </p:cNvPr>
          <p:cNvSpPr txBox="1"/>
          <p:nvPr/>
        </p:nvSpPr>
        <p:spPr>
          <a:xfrm>
            <a:off x="4105566" y="4416668"/>
            <a:ext cx="2143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Bounds register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4A5FA6EE-718D-4241-B1D6-1E9098EE4987}"/>
              </a:ext>
            </a:extLst>
          </p:cNvPr>
          <p:cNvCxnSpPr/>
          <p:nvPr/>
        </p:nvCxnSpPr>
        <p:spPr>
          <a:xfrm>
            <a:off x="3491052" y="2030785"/>
            <a:ext cx="5190833" cy="1099351"/>
          </a:xfrm>
          <a:prstGeom prst="line">
            <a:avLst/>
          </a:prstGeom>
          <a:ln w="38100">
            <a:solidFill>
              <a:schemeClr val="accent2">
                <a:lumMod val="20000"/>
                <a:lumOff val="8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연결선: 꺾임 70">
            <a:extLst>
              <a:ext uri="{FF2B5EF4-FFF2-40B4-BE49-F238E27FC236}">
                <a16:creationId xmlns:a16="http://schemas.microsoft.com/office/drawing/2014/main" id="{247EDF2E-272F-4337-8A38-0BF71C8A55B9}"/>
              </a:ext>
            </a:extLst>
          </p:cNvPr>
          <p:cNvCxnSpPr>
            <a:stCxn id="33" idx="1"/>
          </p:cNvCxnSpPr>
          <p:nvPr/>
        </p:nvCxnSpPr>
        <p:spPr>
          <a:xfrm rot="10800000" flipV="1">
            <a:off x="3564797" y="4998455"/>
            <a:ext cx="973388" cy="913766"/>
          </a:xfrm>
          <a:prstGeom prst="bentConnector3">
            <a:avLst>
              <a:gd name="adj1" fmla="val 24747"/>
            </a:avLst>
          </a:prstGeom>
          <a:ln w="381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41225404-5B27-4D4A-8763-F3007498F997}"/>
              </a:ext>
            </a:extLst>
          </p:cNvPr>
          <p:cNvSpPr txBox="1"/>
          <p:nvPr/>
        </p:nvSpPr>
        <p:spPr>
          <a:xfrm>
            <a:off x="3687618" y="2621044"/>
            <a:ext cx="4816764" cy="168251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0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&lt;=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Virtual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Address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&lt;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Bounds</a:t>
            </a: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dirty="0" err="1">
                <a:latin typeface="고도 M" panose="02000503000000020004" pitchFamily="2" charset="-127"/>
                <a:ea typeface="고도 M" panose="02000503000000020004" pitchFamily="2" charset="-127"/>
              </a:rPr>
              <a:t>할당받은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 주소공간은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Bounds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값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까지만 사용할 수 있음</a:t>
            </a:r>
            <a:endParaRPr lang="en-US" altLang="ko-KR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프로세스가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bound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보다 큰 가상주소 또는 음수인 가상주소 참조 시 프로세스 종료</a:t>
            </a:r>
            <a:endParaRPr lang="en-US" altLang="ko-KR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943190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id="{0E6E7C7D-2A82-4FCA-B717-205EC2DCC645}"/>
              </a:ext>
            </a:extLst>
          </p:cNvPr>
          <p:cNvCxnSpPr>
            <a:cxnSpLocks/>
          </p:cNvCxnSpPr>
          <p:nvPr/>
        </p:nvCxnSpPr>
        <p:spPr>
          <a:xfrm flipV="1">
            <a:off x="3491052" y="4762942"/>
            <a:ext cx="5209898" cy="1151422"/>
          </a:xfrm>
          <a:prstGeom prst="line">
            <a:avLst/>
          </a:prstGeom>
          <a:ln w="38100">
            <a:solidFill>
              <a:schemeClr val="accent2">
                <a:lumMod val="20000"/>
                <a:lumOff val="8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22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Base &amp; Bound</a:t>
            </a:r>
            <a:endParaRPr lang="ko-KR" altLang="en-US" sz="3600" b="1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708845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708845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142p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C0FABF8-1A16-468B-BBE9-21E77D420C96}"/>
              </a:ext>
            </a:extLst>
          </p:cNvPr>
          <p:cNvGrpSpPr/>
          <p:nvPr/>
        </p:nvGrpSpPr>
        <p:grpSpPr>
          <a:xfrm>
            <a:off x="7836309" y="379762"/>
            <a:ext cx="3441292" cy="5688013"/>
            <a:chOff x="7836309" y="379762"/>
            <a:chExt cx="3441292" cy="5688013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FA56FC70-9AB4-401B-8F3C-B55BAA087D1F}"/>
                </a:ext>
              </a:extLst>
            </p:cNvPr>
            <p:cNvSpPr/>
            <p:nvPr/>
          </p:nvSpPr>
          <p:spPr>
            <a:xfrm>
              <a:off x="8681885" y="506009"/>
              <a:ext cx="2595716" cy="13344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Operating</a:t>
              </a:r>
              <a:r>
                <a: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 </a:t>
              </a:r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System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CBE245BE-74A1-45A9-8030-578476779B03}"/>
                </a:ext>
              </a:extLst>
            </p:cNvPr>
            <p:cNvSpPr/>
            <p:nvPr/>
          </p:nvSpPr>
          <p:spPr>
            <a:xfrm>
              <a:off x="8681885" y="1805909"/>
              <a:ext cx="2595716" cy="1324227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(not in use)</a:t>
              </a:r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C0A11C4F-D196-45F3-AD2A-3D5EFE4D06DB}"/>
                </a:ext>
              </a:extLst>
            </p:cNvPr>
            <p:cNvSpPr/>
            <p:nvPr/>
          </p:nvSpPr>
          <p:spPr>
            <a:xfrm>
              <a:off x="8681885" y="3130416"/>
              <a:ext cx="2595716" cy="314543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Code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F64C8D5E-2CE9-4DAC-A9F7-81949643AECF}"/>
                </a:ext>
              </a:extLst>
            </p:cNvPr>
            <p:cNvSpPr/>
            <p:nvPr/>
          </p:nvSpPr>
          <p:spPr>
            <a:xfrm>
              <a:off x="8681885" y="3755177"/>
              <a:ext cx="2595716" cy="68969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(allocated but not in use)</a:t>
              </a:r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394083BE-7639-44E9-B265-9EB45AEA64E3}"/>
                </a:ext>
              </a:extLst>
            </p:cNvPr>
            <p:cNvSpPr/>
            <p:nvPr/>
          </p:nvSpPr>
          <p:spPr>
            <a:xfrm>
              <a:off x="8681885" y="3444360"/>
              <a:ext cx="2595716" cy="314543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66C59FF3-B8F0-4CC0-9D4F-C74259700FE1}"/>
                </a:ext>
              </a:extLst>
            </p:cNvPr>
            <p:cNvSpPr/>
            <p:nvPr/>
          </p:nvSpPr>
          <p:spPr>
            <a:xfrm>
              <a:off x="8681885" y="4441325"/>
              <a:ext cx="2595716" cy="314543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50BB31ED-B208-4929-8309-F0E6F5991E14}"/>
                </a:ext>
              </a:extLst>
            </p:cNvPr>
            <p:cNvSpPr/>
            <p:nvPr/>
          </p:nvSpPr>
          <p:spPr>
            <a:xfrm>
              <a:off x="8681885" y="4763622"/>
              <a:ext cx="2595716" cy="1266038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(not in use)</a:t>
              </a:r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ABB4E70-0497-40A5-B5C9-3A4A557F139B}"/>
                </a:ext>
              </a:extLst>
            </p:cNvPr>
            <p:cNvSpPr txBox="1"/>
            <p:nvPr/>
          </p:nvSpPr>
          <p:spPr>
            <a:xfrm>
              <a:off x="7836309" y="379762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0KB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769AFC7-760B-4D03-90E2-3546219168E3}"/>
                </a:ext>
              </a:extLst>
            </p:cNvPr>
            <p:cNvSpPr txBox="1"/>
            <p:nvPr/>
          </p:nvSpPr>
          <p:spPr>
            <a:xfrm>
              <a:off x="7875639" y="1686051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16KB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43DF1D0-296A-4DE5-9682-CDBE68D46514}"/>
                </a:ext>
              </a:extLst>
            </p:cNvPr>
            <p:cNvSpPr txBox="1"/>
            <p:nvPr/>
          </p:nvSpPr>
          <p:spPr>
            <a:xfrm>
              <a:off x="7836309" y="2946110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32KB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6F9DE550-A9C7-46CE-9C56-4CC7CD17B90F}"/>
                </a:ext>
              </a:extLst>
            </p:cNvPr>
            <p:cNvSpPr txBox="1"/>
            <p:nvPr/>
          </p:nvSpPr>
          <p:spPr>
            <a:xfrm>
              <a:off x="7836309" y="4641719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48KB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F1EAAE7-79E8-4321-8031-B32120B41CA9}"/>
                </a:ext>
              </a:extLst>
            </p:cNvPr>
            <p:cNvSpPr txBox="1"/>
            <p:nvPr/>
          </p:nvSpPr>
          <p:spPr>
            <a:xfrm>
              <a:off x="7836309" y="5698443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64KB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</p:grpSp>
      <p:grpSp>
        <p:nvGrpSpPr>
          <p:cNvPr id="34" name="!!그룹 33">
            <a:extLst>
              <a:ext uri="{FF2B5EF4-FFF2-40B4-BE49-F238E27FC236}">
                <a16:creationId xmlns:a16="http://schemas.microsoft.com/office/drawing/2014/main" id="{8F32A0D2-4CF5-4718-9F6F-A9FD75F7F6FC}"/>
              </a:ext>
            </a:extLst>
          </p:cNvPr>
          <p:cNvGrpSpPr/>
          <p:nvPr/>
        </p:nvGrpSpPr>
        <p:grpSpPr>
          <a:xfrm>
            <a:off x="354560" y="1876650"/>
            <a:ext cx="3136492" cy="4189615"/>
            <a:chOff x="8318089" y="1855407"/>
            <a:chExt cx="3136492" cy="4189615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4A884FF6-CDDB-4444-B834-4A1CC01BB634}"/>
                </a:ext>
              </a:extLst>
            </p:cNvPr>
            <p:cNvSpPr/>
            <p:nvPr/>
          </p:nvSpPr>
          <p:spPr>
            <a:xfrm>
              <a:off x="9311149" y="2009542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Program Code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D4831CF2-96DF-47BB-9874-2D4386B95F64}"/>
                </a:ext>
              </a:extLst>
            </p:cNvPr>
            <p:cNvSpPr/>
            <p:nvPr/>
          </p:nvSpPr>
          <p:spPr>
            <a:xfrm>
              <a:off x="9311149" y="2801453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E55C734F-5E41-406A-94A7-7C04BB6A6557}"/>
                </a:ext>
              </a:extLst>
            </p:cNvPr>
            <p:cNvSpPr/>
            <p:nvPr/>
          </p:nvSpPr>
          <p:spPr>
            <a:xfrm>
              <a:off x="9311149" y="3592910"/>
              <a:ext cx="2143432" cy="150400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(free)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BFEB0AD7-69D2-459A-B95A-CAE540F71884}"/>
                </a:ext>
              </a:extLst>
            </p:cNvPr>
            <p:cNvSpPr/>
            <p:nvPr/>
          </p:nvSpPr>
          <p:spPr>
            <a:xfrm>
              <a:off x="9311149" y="5096914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E45950FC-4E39-4687-9066-FB7EE3D08E11}"/>
                </a:ext>
              </a:extLst>
            </p:cNvPr>
            <p:cNvSpPr txBox="1"/>
            <p:nvPr/>
          </p:nvSpPr>
          <p:spPr>
            <a:xfrm>
              <a:off x="8318089" y="1855407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0KB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E993546-E1FF-48E5-B7A6-F59F9906D9A1}"/>
                </a:ext>
              </a:extLst>
            </p:cNvPr>
            <p:cNvSpPr txBox="1"/>
            <p:nvPr/>
          </p:nvSpPr>
          <p:spPr>
            <a:xfrm>
              <a:off x="8318089" y="2230469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1KB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290963-25DF-4FB0-8E2E-2FE64627BC47}"/>
                </a:ext>
              </a:extLst>
            </p:cNvPr>
            <p:cNvSpPr txBox="1"/>
            <p:nvPr/>
          </p:nvSpPr>
          <p:spPr>
            <a:xfrm>
              <a:off x="8318089" y="2603700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2KB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95EFB389-FE32-4F86-A35E-B89FC994CC06}"/>
                </a:ext>
              </a:extLst>
            </p:cNvPr>
            <p:cNvSpPr txBox="1"/>
            <p:nvPr/>
          </p:nvSpPr>
          <p:spPr>
            <a:xfrm>
              <a:off x="8318089" y="3403231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4KB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EDA0EC0A-2CC8-4396-A3E4-F9E5BEFA3229}"/>
                </a:ext>
              </a:extLst>
            </p:cNvPr>
            <p:cNvSpPr txBox="1"/>
            <p:nvPr/>
          </p:nvSpPr>
          <p:spPr>
            <a:xfrm>
              <a:off x="8318089" y="4912248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14KB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9ED7080E-378B-4417-8108-71B01C2352E1}"/>
                </a:ext>
              </a:extLst>
            </p:cNvPr>
            <p:cNvSpPr txBox="1"/>
            <p:nvPr/>
          </p:nvSpPr>
          <p:spPr>
            <a:xfrm>
              <a:off x="8318089" y="5675690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16KB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5351C82-80B9-48C6-949A-E5B6C3632B92}"/>
                </a:ext>
              </a:extLst>
            </p:cNvPr>
            <p:cNvSpPr txBox="1"/>
            <p:nvPr/>
          </p:nvSpPr>
          <p:spPr>
            <a:xfrm>
              <a:off x="8318089" y="5313968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15KB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cxnSp>
          <p:nvCxnSpPr>
            <p:cNvPr id="53" name="직선 화살표 연결선 52">
              <a:extLst>
                <a:ext uri="{FF2B5EF4-FFF2-40B4-BE49-F238E27FC236}">
                  <a16:creationId xmlns:a16="http://schemas.microsoft.com/office/drawing/2014/main" id="{901F8E9C-7BC6-4818-9349-1983CE25AC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32026" y="4660490"/>
              <a:ext cx="0" cy="436424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직선 화살표 연결선 53">
              <a:extLst>
                <a:ext uri="{FF2B5EF4-FFF2-40B4-BE49-F238E27FC236}">
                  <a16:creationId xmlns:a16="http://schemas.microsoft.com/office/drawing/2014/main" id="{D4528B44-CE90-4BC2-A183-74E902582775}"/>
                </a:ext>
              </a:extLst>
            </p:cNvPr>
            <p:cNvCxnSpPr>
              <a:cxnSpLocks/>
            </p:cNvCxnSpPr>
            <p:nvPr/>
          </p:nvCxnSpPr>
          <p:spPr>
            <a:xfrm>
              <a:off x="10427110" y="3592910"/>
              <a:ext cx="0" cy="506361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4A5FA6EE-718D-4241-B1D6-1E9098EE4987}"/>
              </a:ext>
            </a:extLst>
          </p:cNvPr>
          <p:cNvCxnSpPr/>
          <p:nvPr/>
        </p:nvCxnSpPr>
        <p:spPr>
          <a:xfrm>
            <a:off x="3491052" y="2030785"/>
            <a:ext cx="5190833" cy="1099351"/>
          </a:xfrm>
          <a:prstGeom prst="line">
            <a:avLst/>
          </a:prstGeom>
          <a:ln w="38100">
            <a:solidFill>
              <a:schemeClr val="accent2">
                <a:lumMod val="20000"/>
                <a:lumOff val="8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41225404-5B27-4D4A-8763-F3007498F997}"/>
              </a:ext>
            </a:extLst>
          </p:cNvPr>
          <p:cNvSpPr txBox="1"/>
          <p:nvPr/>
        </p:nvSpPr>
        <p:spPr>
          <a:xfrm>
            <a:off x="3539617" y="3930137"/>
            <a:ext cx="5040294" cy="102592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Physical Address = Virtual Address + Base</a:t>
            </a: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물리적 주소는 가상 주소에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Base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값을 </a:t>
            </a:r>
            <a:b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더하여 변환</a:t>
            </a:r>
            <a:endParaRPr lang="en-US" altLang="ko-KR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13B17A7E-A3B6-41E9-8D1C-E518D436119E}"/>
              </a:ext>
            </a:extLst>
          </p:cNvPr>
          <p:cNvCxnSpPr>
            <a:cxnSpLocks/>
          </p:cNvCxnSpPr>
          <p:nvPr/>
        </p:nvCxnSpPr>
        <p:spPr>
          <a:xfrm>
            <a:off x="6888095" y="3130136"/>
            <a:ext cx="948214" cy="0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CA2FB25D-C109-40BA-8285-0CBB4AAA633E}"/>
              </a:ext>
            </a:extLst>
          </p:cNvPr>
          <p:cNvSpPr/>
          <p:nvPr/>
        </p:nvSpPr>
        <p:spPr>
          <a:xfrm>
            <a:off x="5609901" y="2978178"/>
            <a:ext cx="1278194" cy="44337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32KB</a:t>
            </a:r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EAF279D-AF4A-4439-87C3-57D8498A31CD}"/>
              </a:ext>
            </a:extLst>
          </p:cNvPr>
          <p:cNvSpPr txBox="1"/>
          <p:nvPr/>
        </p:nvSpPr>
        <p:spPr>
          <a:xfrm>
            <a:off x="5177282" y="3437938"/>
            <a:ext cx="2143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Base register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686475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23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동적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하드웨어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-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기반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) 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재배치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145p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A27EE9CF-6115-418A-8EC0-F09FF02F56A8}"/>
              </a:ext>
            </a:extLst>
          </p:cNvPr>
          <p:cNvSpPr txBox="1"/>
          <p:nvPr/>
        </p:nvSpPr>
        <p:spPr>
          <a:xfrm>
            <a:off x="406663" y="2024568"/>
            <a:ext cx="8158217" cy="140551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메모리 관리 장치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(Memory Management Unit – MMU)</a:t>
            </a:r>
          </a:p>
          <a:p>
            <a:pPr marL="800100" lvl="1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CPU</a:t>
            </a: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가 메모리에 접근 하는 것을  관리하는 하드웨어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800100" lvl="1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가상 주소를 실제 물리주소로 변환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8EC209CC-DB16-4005-BE31-0A7537BC31B4}"/>
              </a:ext>
            </a:extLst>
          </p:cNvPr>
          <p:cNvSpPr/>
          <p:nvPr/>
        </p:nvSpPr>
        <p:spPr>
          <a:xfrm>
            <a:off x="1239520" y="3684496"/>
            <a:ext cx="2072640" cy="1901975"/>
          </a:xfrm>
          <a:prstGeom prst="rect">
            <a:avLst/>
          </a:prstGeom>
          <a:solidFill>
            <a:schemeClr val="bg1">
              <a:lumMod val="8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CPU</a:t>
            </a:r>
            <a:endParaRPr lang="ko-KR" altLang="en-US" sz="4000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413D7130-06BF-4814-9C44-00C87761589B}"/>
              </a:ext>
            </a:extLst>
          </p:cNvPr>
          <p:cNvSpPr/>
          <p:nvPr/>
        </p:nvSpPr>
        <p:spPr>
          <a:xfrm>
            <a:off x="5273040" y="3819308"/>
            <a:ext cx="1767840" cy="92305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MMU</a:t>
            </a:r>
            <a:endParaRPr lang="ko-KR" altLang="en-US" sz="4000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DAD00438-72E0-4733-AB3A-82B87C9E6257}"/>
              </a:ext>
            </a:extLst>
          </p:cNvPr>
          <p:cNvSpPr/>
          <p:nvPr/>
        </p:nvSpPr>
        <p:spPr>
          <a:xfrm>
            <a:off x="8930640" y="3758348"/>
            <a:ext cx="1767840" cy="1610895"/>
          </a:xfrm>
          <a:prstGeom prst="rect">
            <a:avLst/>
          </a:prstGeom>
          <a:solidFill>
            <a:schemeClr val="bg1">
              <a:lumMod val="8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Memory</a:t>
            </a:r>
            <a:endParaRPr lang="ko-KR" altLang="en-US" sz="3200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79" name="직선 화살표 연결선 78">
            <a:extLst>
              <a:ext uri="{FF2B5EF4-FFF2-40B4-BE49-F238E27FC236}">
                <a16:creationId xmlns:a16="http://schemas.microsoft.com/office/drawing/2014/main" id="{62C4B3F4-AAD6-437B-B79A-2D2F5E255484}"/>
              </a:ext>
            </a:extLst>
          </p:cNvPr>
          <p:cNvCxnSpPr/>
          <p:nvPr/>
        </p:nvCxnSpPr>
        <p:spPr>
          <a:xfrm>
            <a:off x="3423920" y="4338320"/>
            <a:ext cx="17272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직선 화살표 연결선 79">
            <a:extLst>
              <a:ext uri="{FF2B5EF4-FFF2-40B4-BE49-F238E27FC236}">
                <a16:creationId xmlns:a16="http://schemas.microsoft.com/office/drawing/2014/main" id="{9A6AF501-8435-4572-A052-6F322C17E60C}"/>
              </a:ext>
            </a:extLst>
          </p:cNvPr>
          <p:cNvCxnSpPr/>
          <p:nvPr/>
        </p:nvCxnSpPr>
        <p:spPr>
          <a:xfrm>
            <a:off x="7122160" y="4348480"/>
            <a:ext cx="17272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3326EE56-DC57-4FC4-B2C6-3821D7881974}"/>
              </a:ext>
            </a:extLst>
          </p:cNvPr>
          <p:cNvSpPr txBox="1"/>
          <p:nvPr/>
        </p:nvSpPr>
        <p:spPr>
          <a:xfrm>
            <a:off x="3626658" y="4399253"/>
            <a:ext cx="13217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>
                <a:latin typeface="고도 M" panose="02000503000000020004" pitchFamily="2" charset="-127"/>
                <a:ea typeface="고도 M" panose="02000503000000020004" pitchFamily="2" charset="-127"/>
              </a:rPr>
              <a:t>가상 주소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7CF2ED63-76AC-4356-87A8-428A0E197CB1}"/>
              </a:ext>
            </a:extLst>
          </p:cNvPr>
          <p:cNvSpPr txBox="1"/>
          <p:nvPr/>
        </p:nvSpPr>
        <p:spPr>
          <a:xfrm>
            <a:off x="7324898" y="4417346"/>
            <a:ext cx="13217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물리 주소</a:t>
            </a:r>
          </a:p>
        </p:txBody>
      </p:sp>
    </p:spTree>
    <p:extLst>
      <p:ext uri="{BB962C8B-B14F-4D97-AF65-F5344CB8AC3E}">
        <p14:creationId xmlns:p14="http://schemas.microsoft.com/office/powerpoint/2010/main" val="42906298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24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동적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하드웨어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-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기반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) 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재배치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708845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708845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145p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grpSp>
        <p:nvGrpSpPr>
          <p:cNvPr id="34" name="!!그룹 33">
            <a:extLst>
              <a:ext uri="{FF2B5EF4-FFF2-40B4-BE49-F238E27FC236}">
                <a16:creationId xmlns:a16="http://schemas.microsoft.com/office/drawing/2014/main" id="{8F32A0D2-4CF5-4718-9F6F-A9FD75F7F6FC}"/>
              </a:ext>
            </a:extLst>
          </p:cNvPr>
          <p:cNvGrpSpPr/>
          <p:nvPr/>
        </p:nvGrpSpPr>
        <p:grpSpPr>
          <a:xfrm>
            <a:off x="354560" y="1876650"/>
            <a:ext cx="3136492" cy="4189615"/>
            <a:chOff x="8318089" y="1855407"/>
            <a:chExt cx="3136492" cy="4189615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4A884FF6-CDDB-4444-B834-4A1CC01BB634}"/>
                </a:ext>
              </a:extLst>
            </p:cNvPr>
            <p:cNvSpPr/>
            <p:nvPr/>
          </p:nvSpPr>
          <p:spPr>
            <a:xfrm>
              <a:off x="9311149" y="2009542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Program Code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D4831CF2-96DF-47BB-9874-2D4386B95F64}"/>
                </a:ext>
              </a:extLst>
            </p:cNvPr>
            <p:cNvSpPr/>
            <p:nvPr/>
          </p:nvSpPr>
          <p:spPr>
            <a:xfrm>
              <a:off x="9311149" y="2801453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E55C734F-5E41-406A-94A7-7C04BB6A6557}"/>
                </a:ext>
              </a:extLst>
            </p:cNvPr>
            <p:cNvSpPr/>
            <p:nvPr/>
          </p:nvSpPr>
          <p:spPr>
            <a:xfrm>
              <a:off x="9311149" y="3592910"/>
              <a:ext cx="2143432" cy="150400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(free)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BFEB0AD7-69D2-459A-B95A-CAE540F71884}"/>
                </a:ext>
              </a:extLst>
            </p:cNvPr>
            <p:cNvSpPr/>
            <p:nvPr/>
          </p:nvSpPr>
          <p:spPr>
            <a:xfrm>
              <a:off x="9311149" y="5096914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E45950FC-4E39-4687-9066-FB7EE3D08E11}"/>
                </a:ext>
              </a:extLst>
            </p:cNvPr>
            <p:cNvSpPr txBox="1"/>
            <p:nvPr/>
          </p:nvSpPr>
          <p:spPr>
            <a:xfrm>
              <a:off x="8318089" y="1855407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0KB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E993546-E1FF-48E5-B7A6-F59F9906D9A1}"/>
                </a:ext>
              </a:extLst>
            </p:cNvPr>
            <p:cNvSpPr txBox="1"/>
            <p:nvPr/>
          </p:nvSpPr>
          <p:spPr>
            <a:xfrm>
              <a:off x="8318089" y="2230469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1KB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9ED7080E-378B-4417-8108-71B01C2352E1}"/>
                </a:ext>
              </a:extLst>
            </p:cNvPr>
            <p:cNvSpPr txBox="1"/>
            <p:nvPr/>
          </p:nvSpPr>
          <p:spPr>
            <a:xfrm>
              <a:off x="8318089" y="5675690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4KB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5351C82-80B9-48C6-949A-E5B6C3632B92}"/>
                </a:ext>
              </a:extLst>
            </p:cNvPr>
            <p:cNvSpPr txBox="1"/>
            <p:nvPr/>
          </p:nvSpPr>
          <p:spPr>
            <a:xfrm>
              <a:off x="8318089" y="5212368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3000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cxnSp>
          <p:nvCxnSpPr>
            <p:cNvPr id="53" name="직선 화살표 연결선 52">
              <a:extLst>
                <a:ext uri="{FF2B5EF4-FFF2-40B4-BE49-F238E27FC236}">
                  <a16:creationId xmlns:a16="http://schemas.microsoft.com/office/drawing/2014/main" id="{901F8E9C-7BC6-4818-9349-1983CE25AC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32026" y="4660490"/>
              <a:ext cx="0" cy="436424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직선 화살표 연결선 53">
              <a:extLst>
                <a:ext uri="{FF2B5EF4-FFF2-40B4-BE49-F238E27FC236}">
                  <a16:creationId xmlns:a16="http://schemas.microsoft.com/office/drawing/2014/main" id="{D4528B44-CE90-4BC2-A183-74E902582775}"/>
                </a:ext>
              </a:extLst>
            </p:cNvPr>
            <p:cNvCxnSpPr>
              <a:cxnSpLocks/>
            </p:cNvCxnSpPr>
            <p:nvPr/>
          </p:nvCxnSpPr>
          <p:spPr>
            <a:xfrm>
              <a:off x="10427110" y="3592910"/>
              <a:ext cx="0" cy="506361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AA16676C-2F10-40A0-BC80-653F3A2D028D}"/>
              </a:ext>
            </a:extLst>
          </p:cNvPr>
          <p:cNvCxnSpPr>
            <a:cxnSpLocks/>
          </p:cNvCxnSpPr>
          <p:nvPr/>
        </p:nvCxnSpPr>
        <p:spPr>
          <a:xfrm>
            <a:off x="3898790" y="3010697"/>
            <a:ext cx="389686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51CA581-82F4-4EA5-B14E-FCFB48BB9A55}"/>
              </a:ext>
            </a:extLst>
          </p:cNvPr>
          <p:cNvSpPr txBox="1"/>
          <p:nvPr/>
        </p:nvSpPr>
        <p:spPr>
          <a:xfrm>
            <a:off x="3952868" y="2641365"/>
            <a:ext cx="121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가상 주소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B8792B3-29EF-4FD3-8F83-7E0302363A2A}"/>
              </a:ext>
            </a:extLst>
          </p:cNvPr>
          <p:cNvSpPr txBox="1"/>
          <p:nvPr/>
        </p:nvSpPr>
        <p:spPr>
          <a:xfrm>
            <a:off x="6577083" y="2640183"/>
            <a:ext cx="121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물리 주소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62C8835-F1C0-44E3-9579-BBEB01232F52}"/>
              </a:ext>
            </a:extLst>
          </p:cNvPr>
          <p:cNvSpPr txBox="1"/>
          <p:nvPr/>
        </p:nvSpPr>
        <p:spPr>
          <a:xfrm>
            <a:off x="4238303" y="3285124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0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BD2AF251-3FDF-4063-88EF-A31146D0ED06}"/>
              </a:ext>
            </a:extLst>
          </p:cNvPr>
          <p:cNvCxnSpPr/>
          <p:nvPr/>
        </p:nvCxnSpPr>
        <p:spPr>
          <a:xfrm>
            <a:off x="5171440" y="3451094"/>
            <a:ext cx="508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E1FCA6F0-764F-436D-8480-D5F0298CF548}"/>
              </a:ext>
            </a:extLst>
          </p:cNvPr>
          <p:cNvSpPr/>
          <p:nvPr/>
        </p:nvSpPr>
        <p:spPr>
          <a:xfrm>
            <a:off x="3749040" y="4917440"/>
            <a:ext cx="3979113" cy="99477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가상 주소 </a:t>
            </a:r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+ Base = </a:t>
            </a:r>
            <a:r>
              <a: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물리 주소</a:t>
            </a:r>
            <a:endParaRPr lang="en-US" altLang="ko-KR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0 + 16 KB = 16 KB</a:t>
            </a:r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33" name="화살표: 오른쪽 32">
            <a:extLst>
              <a:ext uri="{FF2B5EF4-FFF2-40B4-BE49-F238E27FC236}">
                <a16:creationId xmlns:a16="http://schemas.microsoft.com/office/drawing/2014/main" id="{E39833E7-9ED7-4F66-9DC0-40DD365CD417}"/>
              </a:ext>
            </a:extLst>
          </p:cNvPr>
          <p:cNvSpPr/>
          <p:nvPr/>
        </p:nvSpPr>
        <p:spPr>
          <a:xfrm flipH="1">
            <a:off x="3630889" y="1864058"/>
            <a:ext cx="535802" cy="35015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8" name="그룹 67">
            <a:extLst>
              <a:ext uri="{FF2B5EF4-FFF2-40B4-BE49-F238E27FC236}">
                <a16:creationId xmlns:a16="http://schemas.microsoft.com/office/drawing/2014/main" id="{7076B914-2571-4323-ABCA-A43F1169235C}"/>
              </a:ext>
            </a:extLst>
          </p:cNvPr>
          <p:cNvGrpSpPr/>
          <p:nvPr/>
        </p:nvGrpSpPr>
        <p:grpSpPr>
          <a:xfrm>
            <a:off x="7836309" y="521439"/>
            <a:ext cx="3441292" cy="5508221"/>
            <a:chOff x="7836309" y="521439"/>
            <a:chExt cx="3441292" cy="5508221"/>
          </a:xfrm>
        </p:grpSpPr>
        <p:grpSp>
          <p:nvGrpSpPr>
            <p:cNvPr id="31" name="그룹 30">
              <a:extLst>
                <a:ext uri="{FF2B5EF4-FFF2-40B4-BE49-F238E27FC236}">
                  <a16:creationId xmlns:a16="http://schemas.microsoft.com/office/drawing/2014/main" id="{C6598984-A467-4288-A950-BBD196831CBF}"/>
                </a:ext>
              </a:extLst>
            </p:cNvPr>
            <p:cNvGrpSpPr/>
            <p:nvPr/>
          </p:nvGrpSpPr>
          <p:grpSpPr>
            <a:xfrm>
              <a:off x="7836309" y="3297056"/>
              <a:ext cx="3441292" cy="2732604"/>
              <a:chOff x="7836309" y="3297056"/>
              <a:chExt cx="3441292" cy="2732604"/>
            </a:xfrm>
          </p:grpSpPr>
          <p:sp>
            <p:nvSpPr>
              <p:cNvPr id="16" name="직사각형 15">
                <a:extLst>
                  <a:ext uri="{FF2B5EF4-FFF2-40B4-BE49-F238E27FC236}">
                    <a16:creationId xmlns:a16="http://schemas.microsoft.com/office/drawing/2014/main" id="{C0A11C4F-D196-45F3-AD2A-3D5EFE4D06DB}"/>
                  </a:ext>
                </a:extLst>
              </p:cNvPr>
              <p:cNvSpPr/>
              <p:nvPr/>
            </p:nvSpPr>
            <p:spPr>
              <a:xfrm>
                <a:off x="8681885" y="3481722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Code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F64C8D5E-2CE9-4DAC-A9F7-81949643AECF}"/>
                  </a:ext>
                </a:extLst>
              </p:cNvPr>
              <p:cNvSpPr/>
              <p:nvPr/>
            </p:nvSpPr>
            <p:spPr>
              <a:xfrm>
                <a:off x="8681885" y="4116643"/>
                <a:ext cx="2595716" cy="689694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(allocated but not in use)</a:t>
                </a:r>
                <a:endPara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394083BE-7639-44E9-B265-9EB45AEA64E3}"/>
                  </a:ext>
                </a:extLst>
              </p:cNvPr>
              <p:cNvSpPr/>
              <p:nvPr/>
            </p:nvSpPr>
            <p:spPr>
              <a:xfrm>
                <a:off x="8681885" y="3795666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Heap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66C59FF3-B8F0-4CC0-9D4F-C74259700FE1}"/>
                  </a:ext>
                </a:extLst>
              </p:cNvPr>
              <p:cNvSpPr/>
              <p:nvPr/>
            </p:nvSpPr>
            <p:spPr>
              <a:xfrm>
                <a:off x="8681885" y="4802791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Stack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50BB31ED-B208-4929-8309-F0E6F5991E14}"/>
                  </a:ext>
                </a:extLst>
              </p:cNvPr>
              <p:cNvSpPr/>
              <p:nvPr/>
            </p:nvSpPr>
            <p:spPr>
              <a:xfrm>
                <a:off x="8681885" y="5118157"/>
                <a:ext cx="2595716" cy="911503"/>
              </a:xfrm>
              <a:prstGeom prst="rect">
                <a:avLst/>
              </a:prstGeom>
              <a:pattFill prst="wdUpDiag">
                <a:fgClr>
                  <a:schemeClr val="bg1">
                    <a:lumMod val="85000"/>
                  </a:schemeClr>
                </a:fgClr>
                <a:bgClr>
                  <a:schemeClr val="bg1"/>
                </a:bgClr>
              </a:patt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E769AFC7-760B-4D03-90E2-3546219168E3}"/>
                  </a:ext>
                </a:extLst>
              </p:cNvPr>
              <p:cNvSpPr txBox="1"/>
              <p:nvPr/>
            </p:nvSpPr>
            <p:spPr>
              <a:xfrm>
                <a:off x="7836309" y="3297056"/>
                <a:ext cx="737420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16KB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F43DF1D0-296A-4DE5-9682-CDBE68D46514}"/>
                  </a:ext>
                </a:extLst>
              </p:cNvPr>
              <p:cNvSpPr txBox="1"/>
              <p:nvPr/>
            </p:nvSpPr>
            <p:spPr>
              <a:xfrm>
                <a:off x="7868047" y="4935882"/>
                <a:ext cx="737420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20KB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</p:grpSp>
        <p:sp>
          <p:nvSpPr>
            <p:cNvPr id="67" name="직사각형 66">
              <a:extLst>
                <a:ext uri="{FF2B5EF4-FFF2-40B4-BE49-F238E27FC236}">
                  <a16:creationId xmlns:a16="http://schemas.microsoft.com/office/drawing/2014/main" id="{96528114-657E-4AE0-8C8B-C79A02A830C2}"/>
                </a:ext>
              </a:extLst>
            </p:cNvPr>
            <p:cNvSpPr/>
            <p:nvPr/>
          </p:nvSpPr>
          <p:spPr>
            <a:xfrm>
              <a:off x="8681885" y="521439"/>
              <a:ext cx="2595716" cy="296028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</p:grpSp>
      <p:cxnSp>
        <p:nvCxnSpPr>
          <p:cNvPr id="70" name="직선 연결선 69">
            <a:extLst>
              <a:ext uri="{FF2B5EF4-FFF2-40B4-BE49-F238E27FC236}">
                <a16:creationId xmlns:a16="http://schemas.microsoft.com/office/drawing/2014/main" id="{38857E28-0C65-4779-94FE-F983089D508E}"/>
              </a:ext>
            </a:extLst>
          </p:cNvPr>
          <p:cNvCxnSpPr>
            <a:cxnSpLocks/>
          </p:cNvCxnSpPr>
          <p:nvPr/>
        </p:nvCxnSpPr>
        <p:spPr>
          <a:xfrm>
            <a:off x="1347620" y="2030785"/>
            <a:ext cx="2143432" cy="0"/>
          </a:xfrm>
          <a:prstGeom prst="line">
            <a:avLst/>
          </a:prstGeom>
          <a:ln w="38100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88200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25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동적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하드웨어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-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기반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) 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재배치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708845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708845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145p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grpSp>
        <p:nvGrpSpPr>
          <p:cNvPr id="34" name="!!그룹 33">
            <a:extLst>
              <a:ext uri="{FF2B5EF4-FFF2-40B4-BE49-F238E27FC236}">
                <a16:creationId xmlns:a16="http://schemas.microsoft.com/office/drawing/2014/main" id="{8F32A0D2-4CF5-4718-9F6F-A9FD75F7F6FC}"/>
              </a:ext>
            </a:extLst>
          </p:cNvPr>
          <p:cNvGrpSpPr/>
          <p:nvPr/>
        </p:nvGrpSpPr>
        <p:grpSpPr>
          <a:xfrm>
            <a:off x="354560" y="1876650"/>
            <a:ext cx="3136492" cy="4189615"/>
            <a:chOff x="8318089" y="1855407"/>
            <a:chExt cx="3136492" cy="4189615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4A884FF6-CDDB-4444-B834-4A1CC01BB634}"/>
                </a:ext>
              </a:extLst>
            </p:cNvPr>
            <p:cNvSpPr/>
            <p:nvPr/>
          </p:nvSpPr>
          <p:spPr>
            <a:xfrm>
              <a:off x="9311149" y="2009542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Program Code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D4831CF2-96DF-47BB-9874-2D4386B95F64}"/>
                </a:ext>
              </a:extLst>
            </p:cNvPr>
            <p:cNvSpPr/>
            <p:nvPr/>
          </p:nvSpPr>
          <p:spPr>
            <a:xfrm>
              <a:off x="9311149" y="2801453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E55C734F-5E41-406A-94A7-7C04BB6A6557}"/>
                </a:ext>
              </a:extLst>
            </p:cNvPr>
            <p:cNvSpPr/>
            <p:nvPr/>
          </p:nvSpPr>
          <p:spPr>
            <a:xfrm>
              <a:off x="9311149" y="3592910"/>
              <a:ext cx="2143432" cy="150400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(free)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BFEB0AD7-69D2-459A-B95A-CAE540F71884}"/>
                </a:ext>
              </a:extLst>
            </p:cNvPr>
            <p:cNvSpPr/>
            <p:nvPr/>
          </p:nvSpPr>
          <p:spPr>
            <a:xfrm>
              <a:off x="9311149" y="5096914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E45950FC-4E39-4687-9066-FB7EE3D08E11}"/>
                </a:ext>
              </a:extLst>
            </p:cNvPr>
            <p:cNvSpPr txBox="1"/>
            <p:nvPr/>
          </p:nvSpPr>
          <p:spPr>
            <a:xfrm>
              <a:off x="8318089" y="1855407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0KB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E993546-E1FF-48E5-B7A6-F59F9906D9A1}"/>
                </a:ext>
              </a:extLst>
            </p:cNvPr>
            <p:cNvSpPr txBox="1"/>
            <p:nvPr/>
          </p:nvSpPr>
          <p:spPr>
            <a:xfrm>
              <a:off x="8318089" y="2230469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1KB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9ED7080E-378B-4417-8108-71B01C2352E1}"/>
                </a:ext>
              </a:extLst>
            </p:cNvPr>
            <p:cNvSpPr txBox="1"/>
            <p:nvPr/>
          </p:nvSpPr>
          <p:spPr>
            <a:xfrm>
              <a:off x="8318089" y="5675690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4KB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5351C82-80B9-48C6-949A-E5B6C3632B92}"/>
                </a:ext>
              </a:extLst>
            </p:cNvPr>
            <p:cNvSpPr txBox="1"/>
            <p:nvPr/>
          </p:nvSpPr>
          <p:spPr>
            <a:xfrm>
              <a:off x="8318089" y="5212368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3000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cxnSp>
          <p:nvCxnSpPr>
            <p:cNvPr id="53" name="직선 화살표 연결선 52">
              <a:extLst>
                <a:ext uri="{FF2B5EF4-FFF2-40B4-BE49-F238E27FC236}">
                  <a16:creationId xmlns:a16="http://schemas.microsoft.com/office/drawing/2014/main" id="{901F8E9C-7BC6-4818-9349-1983CE25AC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32026" y="4660490"/>
              <a:ext cx="0" cy="436424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직선 화살표 연결선 53">
              <a:extLst>
                <a:ext uri="{FF2B5EF4-FFF2-40B4-BE49-F238E27FC236}">
                  <a16:creationId xmlns:a16="http://schemas.microsoft.com/office/drawing/2014/main" id="{D4528B44-CE90-4BC2-A183-74E902582775}"/>
                </a:ext>
              </a:extLst>
            </p:cNvPr>
            <p:cNvCxnSpPr>
              <a:cxnSpLocks/>
            </p:cNvCxnSpPr>
            <p:nvPr/>
          </p:nvCxnSpPr>
          <p:spPr>
            <a:xfrm>
              <a:off x="10427110" y="3592910"/>
              <a:ext cx="0" cy="506361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AA16676C-2F10-40A0-BC80-653F3A2D028D}"/>
              </a:ext>
            </a:extLst>
          </p:cNvPr>
          <p:cNvCxnSpPr>
            <a:cxnSpLocks/>
          </p:cNvCxnSpPr>
          <p:nvPr/>
        </p:nvCxnSpPr>
        <p:spPr>
          <a:xfrm>
            <a:off x="3898790" y="3010697"/>
            <a:ext cx="389686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51CA581-82F4-4EA5-B14E-FCFB48BB9A55}"/>
              </a:ext>
            </a:extLst>
          </p:cNvPr>
          <p:cNvSpPr txBox="1"/>
          <p:nvPr/>
        </p:nvSpPr>
        <p:spPr>
          <a:xfrm>
            <a:off x="3952868" y="2641365"/>
            <a:ext cx="121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가상 주소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B8792B3-29EF-4FD3-8F83-7E0302363A2A}"/>
              </a:ext>
            </a:extLst>
          </p:cNvPr>
          <p:cNvSpPr txBox="1"/>
          <p:nvPr/>
        </p:nvSpPr>
        <p:spPr>
          <a:xfrm>
            <a:off x="6577083" y="2640183"/>
            <a:ext cx="121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물리 주소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62C8835-F1C0-44E3-9579-BBEB01232F52}"/>
              </a:ext>
            </a:extLst>
          </p:cNvPr>
          <p:cNvSpPr txBox="1"/>
          <p:nvPr/>
        </p:nvSpPr>
        <p:spPr>
          <a:xfrm>
            <a:off x="4238303" y="3285124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0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CC54AD4F-8FF7-4B80-A292-DFC2F7F23D4F}"/>
              </a:ext>
            </a:extLst>
          </p:cNvPr>
          <p:cNvSpPr txBox="1"/>
          <p:nvPr/>
        </p:nvSpPr>
        <p:spPr>
          <a:xfrm>
            <a:off x="6169744" y="3285124"/>
            <a:ext cx="13961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16 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BD2AF251-3FDF-4063-88EF-A31146D0ED06}"/>
              </a:ext>
            </a:extLst>
          </p:cNvPr>
          <p:cNvCxnSpPr/>
          <p:nvPr/>
        </p:nvCxnSpPr>
        <p:spPr>
          <a:xfrm>
            <a:off x="5171440" y="3451094"/>
            <a:ext cx="508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E1FCA6F0-764F-436D-8480-D5F0298CF548}"/>
              </a:ext>
            </a:extLst>
          </p:cNvPr>
          <p:cNvSpPr/>
          <p:nvPr/>
        </p:nvSpPr>
        <p:spPr>
          <a:xfrm>
            <a:off x="3749040" y="4917440"/>
            <a:ext cx="3979113" cy="99477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가상 주소 </a:t>
            </a:r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+ Base = </a:t>
            </a:r>
            <a:r>
              <a: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물리 주소</a:t>
            </a:r>
            <a:endParaRPr lang="en-US" altLang="ko-KR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0 + 16 KB = 16 KB</a:t>
            </a:r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68068A9F-FCD5-479B-AF91-A93CF12A1EC8}"/>
              </a:ext>
            </a:extLst>
          </p:cNvPr>
          <p:cNvGrpSpPr/>
          <p:nvPr/>
        </p:nvGrpSpPr>
        <p:grpSpPr>
          <a:xfrm>
            <a:off x="7836309" y="521439"/>
            <a:ext cx="3441292" cy="5508221"/>
            <a:chOff x="7836309" y="521439"/>
            <a:chExt cx="3441292" cy="5508221"/>
          </a:xfrm>
        </p:grpSpPr>
        <p:grpSp>
          <p:nvGrpSpPr>
            <p:cNvPr id="59" name="그룹 58">
              <a:extLst>
                <a:ext uri="{FF2B5EF4-FFF2-40B4-BE49-F238E27FC236}">
                  <a16:creationId xmlns:a16="http://schemas.microsoft.com/office/drawing/2014/main" id="{9C824685-3555-471A-84B8-85E66CDFB7B4}"/>
                </a:ext>
              </a:extLst>
            </p:cNvPr>
            <p:cNvGrpSpPr/>
            <p:nvPr/>
          </p:nvGrpSpPr>
          <p:grpSpPr>
            <a:xfrm>
              <a:off x="7836309" y="3297056"/>
              <a:ext cx="3441292" cy="2732604"/>
              <a:chOff x="7836309" y="3297056"/>
              <a:chExt cx="3441292" cy="2732604"/>
            </a:xfrm>
          </p:grpSpPr>
          <p:sp>
            <p:nvSpPr>
              <p:cNvPr id="62" name="직사각형 61">
                <a:extLst>
                  <a:ext uri="{FF2B5EF4-FFF2-40B4-BE49-F238E27FC236}">
                    <a16:creationId xmlns:a16="http://schemas.microsoft.com/office/drawing/2014/main" id="{14311554-176C-4F6D-891C-C61D56C96D48}"/>
                  </a:ext>
                </a:extLst>
              </p:cNvPr>
              <p:cNvSpPr/>
              <p:nvPr/>
            </p:nvSpPr>
            <p:spPr>
              <a:xfrm>
                <a:off x="8681885" y="3481722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Code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63" name="직사각형 62">
                <a:extLst>
                  <a:ext uri="{FF2B5EF4-FFF2-40B4-BE49-F238E27FC236}">
                    <a16:creationId xmlns:a16="http://schemas.microsoft.com/office/drawing/2014/main" id="{B904C568-EFF8-4FB2-94CA-EC9D5C32DFE7}"/>
                  </a:ext>
                </a:extLst>
              </p:cNvPr>
              <p:cNvSpPr/>
              <p:nvPr/>
            </p:nvSpPr>
            <p:spPr>
              <a:xfrm>
                <a:off x="8681885" y="4116643"/>
                <a:ext cx="2595716" cy="689694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(allocated but not in use)</a:t>
                </a:r>
                <a:endPara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64" name="직사각형 63">
                <a:extLst>
                  <a:ext uri="{FF2B5EF4-FFF2-40B4-BE49-F238E27FC236}">
                    <a16:creationId xmlns:a16="http://schemas.microsoft.com/office/drawing/2014/main" id="{8EEA173B-8854-43E8-8F5D-B213C1A9F265}"/>
                  </a:ext>
                </a:extLst>
              </p:cNvPr>
              <p:cNvSpPr/>
              <p:nvPr/>
            </p:nvSpPr>
            <p:spPr>
              <a:xfrm>
                <a:off x="8681885" y="3795666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Heap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65" name="직사각형 64">
                <a:extLst>
                  <a:ext uri="{FF2B5EF4-FFF2-40B4-BE49-F238E27FC236}">
                    <a16:creationId xmlns:a16="http://schemas.microsoft.com/office/drawing/2014/main" id="{11248B89-6787-4E0B-959D-C3EDE8192FE9}"/>
                  </a:ext>
                </a:extLst>
              </p:cNvPr>
              <p:cNvSpPr/>
              <p:nvPr/>
            </p:nvSpPr>
            <p:spPr>
              <a:xfrm>
                <a:off x="8681885" y="4802791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Stack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66" name="직사각형 65">
                <a:extLst>
                  <a:ext uri="{FF2B5EF4-FFF2-40B4-BE49-F238E27FC236}">
                    <a16:creationId xmlns:a16="http://schemas.microsoft.com/office/drawing/2014/main" id="{ECC437FA-67DD-4E17-8B0C-2156E2243FB1}"/>
                  </a:ext>
                </a:extLst>
              </p:cNvPr>
              <p:cNvSpPr/>
              <p:nvPr/>
            </p:nvSpPr>
            <p:spPr>
              <a:xfrm>
                <a:off x="8681885" y="5118157"/>
                <a:ext cx="2595716" cy="911503"/>
              </a:xfrm>
              <a:prstGeom prst="rect">
                <a:avLst/>
              </a:prstGeom>
              <a:pattFill prst="wdUpDiag">
                <a:fgClr>
                  <a:schemeClr val="bg1">
                    <a:lumMod val="85000"/>
                  </a:schemeClr>
                </a:fgClr>
                <a:bgClr>
                  <a:schemeClr val="bg1"/>
                </a:bgClr>
              </a:patt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F7FF98D3-9755-4968-9B64-BED4DECFD4AC}"/>
                  </a:ext>
                </a:extLst>
              </p:cNvPr>
              <p:cNvSpPr txBox="1"/>
              <p:nvPr/>
            </p:nvSpPr>
            <p:spPr>
              <a:xfrm>
                <a:off x="7836309" y="3297056"/>
                <a:ext cx="737420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16KB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134AF6CE-A33B-4B83-9CFF-8312FC7705A7}"/>
                  </a:ext>
                </a:extLst>
              </p:cNvPr>
              <p:cNvSpPr txBox="1"/>
              <p:nvPr/>
            </p:nvSpPr>
            <p:spPr>
              <a:xfrm>
                <a:off x="7868047" y="4935882"/>
                <a:ext cx="737420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20KB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</p:grp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97A4243A-8DEA-4837-B531-D3B820683208}"/>
                </a:ext>
              </a:extLst>
            </p:cNvPr>
            <p:cNvSpPr/>
            <p:nvPr/>
          </p:nvSpPr>
          <p:spPr>
            <a:xfrm>
              <a:off x="8681885" y="521439"/>
              <a:ext cx="2595716" cy="296028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</p:grpSp>
      <p:sp>
        <p:nvSpPr>
          <p:cNvPr id="33" name="화살표: 오른쪽 32">
            <a:extLst>
              <a:ext uri="{FF2B5EF4-FFF2-40B4-BE49-F238E27FC236}">
                <a16:creationId xmlns:a16="http://schemas.microsoft.com/office/drawing/2014/main" id="{E39833E7-9ED7-4F66-9DC0-40DD365CD417}"/>
              </a:ext>
            </a:extLst>
          </p:cNvPr>
          <p:cNvSpPr/>
          <p:nvPr/>
        </p:nvSpPr>
        <p:spPr>
          <a:xfrm>
            <a:off x="8561824" y="3303555"/>
            <a:ext cx="535802" cy="361765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9" name="!!직선 연결선 68">
            <a:extLst>
              <a:ext uri="{FF2B5EF4-FFF2-40B4-BE49-F238E27FC236}">
                <a16:creationId xmlns:a16="http://schemas.microsoft.com/office/drawing/2014/main" id="{F867B8CA-A552-44FA-B19D-32ADE4BF441E}"/>
              </a:ext>
            </a:extLst>
          </p:cNvPr>
          <p:cNvCxnSpPr>
            <a:cxnSpLocks/>
            <a:stCxn id="33" idx="1"/>
          </p:cNvCxnSpPr>
          <p:nvPr/>
        </p:nvCxnSpPr>
        <p:spPr>
          <a:xfrm>
            <a:off x="8561824" y="3484438"/>
            <a:ext cx="2679234" cy="6229"/>
          </a:xfrm>
          <a:prstGeom prst="line">
            <a:avLst/>
          </a:prstGeom>
          <a:ln w="38100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09223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26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동적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하드웨어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-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기반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) 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재배치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708845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708845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145p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AA16676C-2F10-40A0-BC80-653F3A2D028D}"/>
              </a:ext>
            </a:extLst>
          </p:cNvPr>
          <p:cNvCxnSpPr>
            <a:cxnSpLocks/>
          </p:cNvCxnSpPr>
          <p:nvPr/>
        </p:nvCxnSpPr>
        <p:spPr>
          <a:xfrm>
            <a:off x="3898790" y="3010697"/>
            <a:ext cx="389686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51CA581-82F4-4EA5-B14E-FCFB48BB9A55}"/>
              </a:ext>
            </a:extLst>
          </p:cNvPr>
          <p:cNvSpPr txBox="1"/>
          <p:nvPr/>
        </p:nvSpPr>
        <p:spPr>
          <a:xfrm>
            <a:off x="3952868" y="2641365"/>
            <a:ext cx="121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가상 주소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B8792B3-29EF-4FD3-8F83-7E0302363A2A}"/>
              </a:ext>
            </a:extLst>
          </p:cNvPr>
          <p:cNvSpPr txBox="1"/>
          <p:nvPr/>
        </p:nvSpPr>
        <p:spPr>
          <a:xfrm>
            <a:off x="6577083" y="2640183"/>
            <a:ext cx="121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물리 주소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62C8835-F1C0-44E3-9579-BBEB01232F52}"/>
              </a:ext>
            </a:extLst>
          </p:cNvPr>
          <p:cNvSpPr txBox="1"/>
          <p:nvPr/>
        </p:nvSpPr>
        <p:spPr>
          <a:xfrm>
            <a:off x="4238303" y="3285124"/>
            <a:ext cx="73742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0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CC54AD4F-8FF7-4B80-A292-DFC2F7F23D4F}"/>
              </a:ext>
            </a:extLst>
          </p:cNvPr>
          <p:cNvSpPr txBox="1"/>
          <p:nvPr/>
        </p:nvSpPr>
        <p:spPr>
          <a:xfrm>
            <a:off x="6169744" y="3285124"/>
            <a:ext cx="139618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16 KB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BD2AF251-3FDF-4063-88EF-A31146D0ED06}"/>
              </a:ext>
            </a:extLst>
          </p:cNvPr>
          <p:cNvCxnSpPr/>
          <p:nvPr/>
        </p:nvCxnSpPr>
        <p:spPr>
          <a:xfrm>
            <a:off x="5171440" y="3451094"/>
            <a:ext cx="508000" cy="0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E1FCA6F0-764F-436D-8480-D5F0298CF548}"/>
              </a:ext>
            </a:extLst>
          </p:cNvPr>
          <p:cNvSpPr/>
          <p:nvPr/>
        </p:nvSpPr>
        <p:spPr>
          <a:xfrm>
            <a:off x="3749040" y="4917440"/>
            <a:ext cx="3979113" cy="99477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가상 주소 </a:t>
            </a:r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+ Base = </a:t>
            </a:r>
            <a:r>
              <a: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물리 주소</a:t>
            </a:r>
            <a:endParaRPr lang="en-US" altLang="ko-KR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 + 16 KB = 17 KB</a:t>
            </a:r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56D8509-052E-440C-B157-7F6DE85BBC3B}"/>
              </a:ext>
            </a:extLst>
          </p:cNvPr>
          <p:cNvSpPr txBox="1"/>
          <p:nvPr/>
        </p:nvSpPr>
        <p:spPr>
          <a:xfrm>
            <a:off x="4238303" y="3731885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 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212D1B2A-4B7A-4825-809B-9F0FE81D1751}"/>
              </a:ext>
            </a:extLst>
          </p:cNvPr>
          <p:cNvCxnSpPr/>
          <p:nvPr/>
        </p:nvCxnSpPr>
        <p:spPr>
          <a:xfrm>
            <a:off x="5171440" y="3898134"/>
            <a:ext cx="508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76" name="!!그룹 33">
            <a:extLst>
              <a:ext uri="{FF2B5EF4-FFF2-40B4-BE49-F238E27FC236}">
                <a16:creationId xmlns:a16="http://schemas.microsoft.com/office/drawing/2014/main" id="{AEAC35B1-B806-4BCF-9AE6-152B517686E7}"/>
              </a:ext>
            </a:extLst>
          </p:cNvPr>
          <p:cNvGrpSpPr/>
          <p:nvPr/>
        </p:nvGrpSpPr>
        <p:grpSpPr>
          <a:xfrm>
            <a:off x="354560" y="1876650"/>
            <a:ext cx="3136492" cy="4189615"/>
            <a:chOff x="8318089" y="1855407"/>
            <a:chExt cx="3136492" cy="4189615"/>
          </a:xfrm>
        </p:grpSpPr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4C0C27C4-7011-436F-87D8-F4659DCD1641}"/>
                </a:ext>
              </a:extLst>
            </p:cNvPr>
            <p:cNvSpPr/>
            <p:nvPr/>
          </p:nvSpPr>
          <p:spPr>
            <a:xfrm>
              <a:off x="9311149" y="2009542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Program Code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78" name="직사각형 77">
              <a:extLst>
                <a:ext uri="{FF2B5EF4-FFF2-40B4-BE49-F238E27FC236}">
                  <a16:creationId xmlns:a16="http://schemas.microsoft.com/office/drawing/2014/main" id="{4B3A176D-15AA-4266-B03D-93E5F1440494}"/>
                </a:ext>
              </a:extLst>
            </p:cNvPr>
            <p:cNvSpPr/>
            <p:nvPr/>
          </p:nvSpPr>
          <p:spPr>
            <a:xfrm>
              <a:off x="9311149" y="2801453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79" name="직사각형 78">
              <a:extLst>
                <a:ext uri="{FF2B5EF4-FFF2-40B4-BE49-F238E27FC236}">
                  <a16:creationId xmlns:a16="http://schemas.microsoft.com/office/drawing/2014/main" id="{EB3D3BEA-45E1-4E71-847C-DADB6774D729}"/>
                </a:ext>
              </a:extLst>
            </p:cNvPr>
            <p:cNvSpPr/>
            <p:nvPr/>
          </p:nvSpPr>
          <p:spPr>
            <a:xfrm>
              <a:off x="9311149" y="3592910"/>
              <a:ext cx="2143432" cy="150400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(free)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0" name="직사각형 79">
              <a:extLst>
                <a:ext uri="{FF2B5EF4-FFF2-40B4-BE49-F238E27FC236}">
                  <a16:creationId xmlns:a16="http://schemas.microsoft.com/office/drawing/2014/main" id="{03A35EF5-E670-4FC1-8555-D1820BA8AAD6}"/>
                </a:ext>
              </a:extLst>
            </p:cNvPr>
            <p:cNvSpPr/>
            <p:nvPr/>
          </p:nvSpPr>
          <p:spPr>
            <a:xfrm>
              <a:off x="9311149" y="5096914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2A1992A3-9191-471C-978C-E201BC155FB5}"/>
                </a:ext>
              </a:extLst>
            </p:cNvPr>
            <p:cNvSpPr txBox="1"/>
            <p:nvPr/>
          </p:nvSpPr>
          <p:spPr>
            <a:xfrm>
              <a:off x="8318089" y="1855407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0KB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46CD7A49-B277-4009-8DA3-9063EB6EBD32}"/>
                </a:ext>
              </a:extLst>
            </p:cNvPr>
            <p:cNvSpPr txBox="1"/>
            <p:nvPr/>
          </p:nvSpPr>
          <p:spPr>
            <a:xfrm>
              <a:off x="8318089" y="2230469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1KB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7A9F676B-33FE-42DE-AA82-E8CFECCFAD6C}"/>
                </a:ext>
              </a:extLst>
            </p:cNvPr>
            <p:cNvSpPr txBox="1"/>
            <p:nvPr/>
          </p:nvSpPr>
          <p:spPr>
            <a:xfrm>
              <a:off x="8318089" y="5675690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4KB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1E550F9D-AE85-43A2-AB6C-0606CC7A7B87}"/>
                </a:ext>
              </a:extLst>
            </p:cNvPr>
            <p:cNvSpPr txBox="1"/>
            <p:nvPr/>
          </p:nvSpPr>
          <p:spPr>
            <a:xfrm>
              <a:off x="8318089" y="5212368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3000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cxnSp>
          <p:nvCxnSpPr>
            <p:cNvPr id="85" name="직선 화살표 연결선 84">
              <a:extLst>
                <a:ext uri="{FF2B5EF4-FFF2-40B4-BE49-F238E27FC236}">
                  <a16:creationId xmlns:a16="http://schemas.microsoft.com/office/drawing/2014/main" id="{6C168B51-F08C-470D-81A5-D976EFF957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32026" y="4660490"/>
              <a:ext cx="0" cy="436424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직선 화살표 연결선 85">
              <a:extLst>
                <a:ext uri="{FF2B5EF4-FFF2-40B4-BE49-F238E27FC236}">
                  <a16:creationId xmlns:a16="http://schemas.microsoft.com/office/drawing/2014/main" id="{552A94B6-FADE-4F86-9E0B-EFD7196DFAB0}"/>
                </a:ext>
              </a:extLst>
            </p:cNvPr>
            <p:cNvCxnSpPr>
              <a:cxnSpLocks/>
            </p:cNvCxnSpPr>
            <p:nvPr/>
          </p:nvCxnSpPr>
          <p:spPr>
            <a:xfrm>
              <a:off x="10427110" y="3592910"/>
              <a:ext cx="0" cy="506361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7" name="화살표: 오른쪽 86">
            <a:extLst>
              <a:ext uri="{FF2B5EF4-FFF2-40B4-BE49-F238E27FC236}">
                <a16:creationId xmlns:a16="http://schemas.microsoft.com/office/drawing/2014/main" id="{513EFD28-9628-4945-9140-A3AD3216B763}"/>
              </a:ext>
            </a:extLst>
          </p:cNvPr>
          <p:cNvSpPr/>
          <p:nvPr/>
        </p:nvSpPr>
        <p:spPr>
          <a:xfrm flipH="1">
            <a:off x="3562924" y="2248987"/>
            <a:ext cx="535802" cy="35015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8" name="그룹 87">
            <a:extLst>
              <a:ext uri="{FF2B5EF4-FFF2-40B4-BE49-F238E27FC236}">
                <a16:creationId xmlns:a16="http://schemas.microsoft.com/office/drawing/2014/main" id="{CF524D3A-2210-470D-A162-B4F6DA7EFE00}"/>
              </a:ext>
            </a:extLst>
          </p:cNvPr>
          <p:cNvGrpSpPr/>
          <p:nvPr/>
        </p:nvGrpSpPr>
        <p:grpSpPr>
          <a:xfrm>
            <a:off x="7836309" y="521439"/>
            <a:ext cx="3441292" cy="5508221"/>
            <a:chOff x="7836309" y="521439"/>
            <a:chExt cx="3441292" cy="5508221"/>
          </a:xfrm>
        </p:grpSpPr>
        <p:grpSp>
          <p:nvGrpSpPr>
            <p:cNvPr id="89" name="그룹 88">
              <a:extLst>
                <a:ext uri="{FF2B5EF4-FFF2-40B4-BE49-F238E27FC236}">
                  <a16:creationId xmlns:a16="http://schemas.microsoft.com/office/drawing/2014/main" id="{7B4E77F5-9828-427D-BB43-B281B2DF9496}"/>
                </a:ext>
              </a:extLst>
            </p:cNvPr>
            <p:cNvGrpSpPr/>
            <p:nvPr/>
          </p:nvGrpSpPr>
          <p:grpSpPr>
            <a:xfrm>
              <a:off x="7836309" y="3297056"/>
              <a:ext cx="3441292" cy="2732604"/>
              <a:chOff x="7836309" y="3297056"/>
              <a:chExt cx="3441292" cy="2732604"/>
            </a:xfrm>
          </p:grpSpPr>
          <p:sp>
            <p:nvSpPr>
              <p:cNvPr id="91" name="직사각형 90">
                <a:extLst>
                  <a:ext uri="{FF2B5EF4-FFF2-40B4-BE49-F238E27FC236}">
                    <a16:creationId xmlns:a16="http://schemas.microsoft.com/office/drawing/2014/main" id="{7A9A5D65-9493-4255-8995-46D44682B597}"/>
                  </a:ext>
                </a:extLst>
              </p:cNvPr>
              <p:cNvSpPr/>
              <p:nvPr/>
            </p:nvSpPr>
            <p:spPr>
              <a:xfrm>
                <a:off x="8681885" y="3481722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Code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92" name="직사각형 91">
                <a:extLst>
                  <a:ext uri="{FF2B5EF4-FFF2-40B4-BE49-F238E27FC236}">
                    <a16:creationId xmlns:a16="http://schemas.microsoft.com/office/drawing/2014/main" id="{5A7B93C6-92AE-4861-B809-107B157C5474}"/>
                  </a:ext>
                </a:extLst>
              </p:cNvPr>
              <p:cNvSpPr/>
              <p:nvPr/>
            </p:nvSpPr>
            <p:spPr>
              <a:xfrm>
                <a:off x="8681885" y="4116643"/>
                <a:ext cx="2595716" cy="689694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(allocated but not in use)</a:t>
                </a:r>
                <a:endPara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93" name="직사각형 92">
                <a:extLst>
                  <a:ext uri="{FF2B5EF4-FFF2-40B4-BE49-F238E27FC236}">
                    <a16:creationId xmlns:a16="http://schemas.microsoft.com/office/drawing/2014/main" id="{758B7F7F-B8BA-4425-864B-75E04359FB6F}"/>
                  </a:ext>
                </a:extLst>
              </p:cNvPr>
              <p:cNvSpPr/>
              <p:nvPr/>
            </p:nvSpPr>
            <p:spPr>
              <a:xfrm>
                <a:off x="8681885" y="3795666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Heap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94" name="직사각형 93">
                <a:extLst>
                  <a:ext uri="{FF2B5EF4-FFF2-40B4-BE49-F238E27FC236}">
                    <a16:creationId xmlns:a16="http://schemas.microsoft.com/office/drawing/2014/main" id="{406A777A-295D-436C-B843-3F76EC8A7B30}"/>
                  </a:ext>
                </a:extLst>
              </p:cNvPr>
              <p:cNvSpPr/>
              <p:nvPr/>
            </p:nvSpPr>
            <p:spPr>
              <a:xfrm>
                <a:off x="8681885" y="4802791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Stack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95" name="직사각형 94">
                <a:extLst>
                  <a:ext uri="{FF2B5EF4-FFF2-40B4-BE49-F238E27FC236}">
                    <a16:creationId xmlns:a16="http://schemas.microsoft.com/office/drawing/2014/main" id="{4AB1EB37-5F68-413D-B282-2634BB734F78}"/>
                  </a:ext>
                </a:extLst>
              </p:cNvPr>
              <p:cNvSpPr/>
              <p:nvPr/>
            </p:nvSpPr>
            <p:spPr>
              <a:xfrm>
                <a:off x="8681885" y="5118157"/>
                <a:ext cx="2595716" cy="911503"/>
              </a:xfrm>
              <a:prstGeom prst="rect">
                <a:avLst/>
              </a:prstGeom>
              <a:pattFill prst="wdUpDiag">
                <a:fgClr>
                  <a:schemeClr val="bg1">
                    <a:lumMod val="85000"/>
                  </a:schemeClr>
                </a:fgClr>
                <a:bgClr>
                  <a:schemeClr val="bg1"/>
                </a:bgClr>
              </a:patt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96" name="TextBox 95">
                <a:extLst>
                  <a:ext uri="{FF2B5EF4-FFF2-40B4-BE49-F238E27FC236}">
                    <a16:creationId xmlns:a16="http://schemas.microsoft.com/office/drawing/2014/main" id="{5C02C7D5-9A6B-4E2C-9CFF-2D2718CB1010}"/>
                  </a:ext>
                </a:extLst>
              </p:cNvPr>
              <p:cNvSpPr txBox="1"/>
              <p:nvPr/>
            </p:nvSpPr>
            <p:spPr>
              <a:xfrm>
                <a:off x="7836309" y="3297056"/>
                <a:ext cx="737420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16KB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ADA7CEB6-16EA-4D04-8CE3-408C1D8ED45D}"/>
                  </a:ext>
                </a:extLst>
              </p:cNvPr>
              <p:cNvSpPr txBox="1"/>
              <p:nvPr/>
            </p:nvSpPr>
            <p:spPr>
              <a:xfrm>
                <a:off x="7868047" y="4935882"/>
                <a:ext cx="737420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20KB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</p:grpSp>
        <p:sp>
          <p:nvSpPr>
            <p:cNvPr id="90" name="직사각형 89">
              <a:extLst>
                <a:ext uri="{FF2B5EF4-FFF2-40B4-BE49-F238E27FC236}">
                  <a16:creationId xmlns:a16="http://schemas.microsoft.com/office/drawing/2014/main" id="{899BFA8C-9818-4ACA-A9BC-09EE4FAD2A73}"/>
                </a:ext>
              </a:extLst>
            </p:cNvPr>
            <p:cNvSpPr/>
            <p:nvPr/>
          </p:nvSpPr>
          <p:spPr>
            <a:xfrm>
              <a:off x="8681885" y="521439"/>
              <a:ext cx="2595716" cy="296028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</p:grpSp>
      <p:cxnSp>
        <p:nvCxnSpPr>
          <p:cNvPr id="98" name="직선 연결선 97">
            <a:extLst>
              <a:ext uri="{FF2B5EF4-FFF2-40B4-BE49-F238E27FC236}">
                <a16:creationId xmlns:a16="http://schemas.microsoft.com/office/drawing/2014/main" id="{277C4C56-DF48-411D-93A4-AE9425C465F5}"/>
              </a:ext>
            </a:extLst>
          </p:cNvPr>
          <p:cNvCxnSpPr>
            <a:cxnSpLocks/>
          </p:cNvCxnSpPr>
          <p:nvPr/>
        </p:nvCxnSpPr>
        <p:spPr>
          <a:xfrm>
            <a:off x="1347620" y="2437185"/>
            <a:ext cx="2143432" cy="0"/>
          </a:xfrm>
          <a:prstGeom prst="line">
            <a:avLst/>
          </a:prstGeom>
          <a:ln w="38100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87685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27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동적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하드웨어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-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기반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) 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재배치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708845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708845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145p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AA16676C-2F10-40A0-BC80-653F3A2D028D}"/>
              </a:ext>
            </a:extLst>
          </p:cNvPr>
          <p:cNvCxnSpPr>
            <a:cxnSpLocks/>
          </p:cNvCxnSpPr>
          <p:nvPr/>
        </p:nvCxnSpPr>
        <p:spPr>
          <a:xfrm>
            <a:off x="3898790" y="3010697"/>
            <a:ext cx="389686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51CA581-82F4-4EA5-B14E-FCFB48BB9A55}"/>
              </a:ext>
            </a:extLst>
          </p:cNvPr>
          <p:cNvSpPr txBox="1"/>
          <p:nvPr/>
        </p:nvSpPr>
        <p:spPr>
          <a:xfrm>
            <a:off x="3952868" y="2641365"/>
            <a:ext cx="121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가상 주소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B8792B3-29EF-4FD3-8F83-7E0302363A2A}"/>
              </a:ext>
            </a:extLst>
          </p:cNvPr>
          <p:cNvSpPr txBox="1"/>
          <p:nvPr/>
        </p:nvSpPr>
        <p:spPr>
          <a:xfrm>
            <a:off x="6577083" y="2640183"/>
            <a:ext cx="121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물리 주소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62C8835-F1C0-44E3-9579-BBEB01232F52}"/>
              </a:ext>
            </a:extLst>
          </p:cNvPr>
          <p:cNvSpPr txBox="1"/>
          <p:nvPr/>
        </p:nvSpPr>
        <p:spPr>
          <a:xfrm>
            <a:off x="4238303" y="3285124"/>
            <a:ext cx="73742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0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CC54AD4F-8FF7-4B80-A292-DFC2F7F23D4F}"/>
              </a:ext>
            </a:extLst>
          </p:cNvPr>
          <p:cNvSpPr txBox="1"/>
          <p:nvPr/>
        </p:nvSpPr>
        <p:spPr>
          <a:xfrm>
            <a:off x="6169744" y="3285124"/>
            <a:ext cx="139618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16 KB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BD2AF251-3FDF-4063-88EF-A31146D0ED06}"/>
              </a:ext>
            </a:extLst>
          </p:cNvPr>
          <p:cNvCxnSpPr/>
          <p:nvPr/>
        </p:nvCxnSpPr>
        <p:spPr>
          <a:xfrm>
            <a:off x="5171440" y="3451094"/>
            <a:ext cx="508000" cy="0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E1FCA6F0-764F-436D-8480-D5F0298CF548}"/>
              </a:ext>
            </a:extLst>
          </p:cNvPr>
          <p:cNvSpPr/>
          <p:nvPr/>
        </p:nvSpPr>
        <p:spPr>
          <a:xfrm>
            <a:off x="3749040" y="4917440"/>
            <a:ext cx="3979113" cy="99477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가상 주소 </a:t>
            </a:r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+ Base = </a:t>
            </a:r>
            <a:r>
              <a: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물리 주소</a:t>
            </a:r>
            <a:endParaRPr lang="en-US" altLang="ko-KR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 + 16 KB = 17 KB</a:t>
            </a:r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56D8509-052E-440C-B157-7F6DE85BBC3B}"/>
              </a:ext>
            </a:extLst>
          </p:cNvPr>
          <p:cNvSpPr txBox="1"/>
          <p:nvPr/>
        </p:nvSpPr>
        <p:spPr>
          <a:xfrm>
            <a:off x="4238303" y="3731885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 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321F482-0385-47A7-B068-537F93F01E99}"/>
              </a:ext>
            </a:extLst>
          </p:cNvPr>
          <p:cNvSpPr txBox="1"/>
          <p:nvPr/>
        </p:nvSpPr>
        <p:spPr>
          <a:xfrm>
            <a:off x="6577083" y="3731885"/>
            <a:ext cx="988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17 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212D1B2A-4B7A-4825-809B-9F0FE81D1751}"/>
              </a:ext>
            </a:extLst>
          </p:cNvPr>
          <p:cNvCxnSpPr/>
          <p:nvPr/>
        </p:nvCxnSpPr>
        <p:spPr>
          <a:xfrm>
            <a:off x="5171440" y="3898134"/>
            <a:ext cx="508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76" name="!!그룹 33">
            <a:extLst>
              <a:ext uri="{FF2B5EF4-FFF2-40B4-BE49-F238E27FC236}">
                <a16:creationId xmlns:a16="http://schemas.microsoft.com/office/drawing/2014/main" id="{AEAC35B1-B806-4BCF-9AE6-152B517686E7}"/>
              </a:ext>
            </a:extLst>
          </p:cNvPr>
          <p:cNvGrpSpPr/>
          <p:nvPr/>
        </p:nvGrpSpPr>
        <p:grpSpPr>
          <a:xfrm>
            <a:off x="354560" y="1876650"/>
            <a:ext cx="3136492" cy="4189615"/>
            <a:chOff x="8318089" y="1855407"/>
            <a:chExt cx="3136492" cy="4189615"/>
          </a:xfrm>
        </p:grpSpPr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4C0C27C4-7011-436F-87D8-F4659DCD1641}"/>
                </a:ext>
              </a:extLst>
            </p:cNvPr>
            <p:cNvSpPr/>
            <p:nvPr/>
          </p:nvSpPr>
          <p:spPr>
            <a:xfrm>
              <a:off x="9311149" y="2009542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Program Code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78" name="직사각형 77">
              <a:extLst>
                <a:ext uri="{FF2B5EF4-FFF2-40B4-BE49-F238E27FC236}">
                  <a16:creationId xmlns:a16="http://schemas.microsoft.com/office/drawing/2014/main" id="{4B3A176D-15AA-4266-B03D-93E5F1440494}"/>
                </a:ext>
              </a:extLst>
            </p:cNvPr>
            <p:cNvSpPr/>
            <p:nvPr/>
          </p:nvSpPr>
          <p:spPr>
            <a:xfrm>
              <a:off x="9311149" y="2801453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79" name="직사각형 78">
              <a:extLst>
                <a:ext uri="{FF2B5EF4-FFF2-40B4-BE49-F238E27FC236}">
                  <a16:creationId xmlns:a16="http://schemas.microsoft.com/office/drawing/2014/main" id="{EB3D3BEA-45E1-4E71-847C-DADB6774D729}"/>
                </a:ext>
              </a:extLst>
            </p:cNvPr>
            <p:cNvSpPr/>
            <p:nvPr/>
          </p:nvSpPr>
          <p:spPr>
            <a:xfrm>
              <a:off x="9311149" y="3592910"/>
              <a:ext cx="2143432" cy="150400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(free)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0" name="직사각형 79">
              <a:extLst>
                <a:ext uri="{FF2B5EF4-FFF2-40B4-BE49-F238E27FC236}">
                  <a16:creationId xmlns:a16="http://schemas.microsoft.com/office/drawing/2014/main" id="{03A35EF5-E670-4FC1-8555-D1820BA8AAD6}"/>
                </a:ext>
              </a:extLst>
            </p:cNvPr>
            <p:cNvSpPr/>
            <p:nvPr/>
          </p:nvSpPr>
          <p:spPr>
            <a:xfrm>
              <a:off x="9311149" y="5096914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2A1992A3-9191-471C-978C-E201BC155FB5}"/>
                </a:ext>
              </a:extLst>
            </p:cNvPr>
            <p:cNvSpPr txBox="1"/>
            <p:nvPr/>
          </p:nvSpPr>
          <p:spPr>
            <a:xfrm>
              <a:off x="8318089" y="1855407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0KB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46CD7A49-B277-4009-8DA3-9063EB6EBD32}"/>
                </a:ext>
              </a:extLst>
            </p:cNvPr>
            <p:cNvSpPr txBox="1"/>
            <p:nvPr/>
          </p:nvSpPr>
          <p:spPr>
            <a:xfrm>
              <a:off x="8318089" y="2230469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1KB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7A9F676B-33FE-42DE-AA82-E8CFECCFAD6C}"/>
                </a:ext>
              </a:extLst>
            </p:cNvPr>
            <p:cNvSpPr txBox="1"/>
            <p:nvPr/>
          </p:nvSpPr>
          <p:spPr>
            <a:xfrm>
              <a:off x="8318089" y="5675690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4KB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1E550F9D-AE85-43A2-AB6C-0606CC7A7B87}"/>
                </a:ext>
              </a:extLst>
            </p:cNvPr>
            <p:cNvSpPr txBox="1"/>
            <p:nvPr/>
          </p:nvSpPr>
          <p:spPr>
            <a:xfrm>
              <a:off x="8318089" y="5212368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3000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cxnSp>
          <p:nvCxnSpPr>
            <p:cNvPr id="85" name="직선 화살표 연결선 84">
              <a:extLst>
                <a:ext uri="{FF2B5EF4-FFF2-40B4-BE49-F238E27FC236}">
                  <a16:creationId xmlns:a16="http://schemas.microsoft.com/office/drawing/2014/main" id="{6C168B51-F08C-470D-81A5-D976EFF957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32026" y="4660490"/>
              <a:ext cx="0" cy="436424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직선 화살표 연결선 85">
              <a:extLst>
                <a:ext uri="{FF2B5EF4-FFF2-40B4-BE49-F238E27FC236}">
                  <a16:creationId xmlns:a16="http://schemas.microsoft.com/office/drawing/2014/main" id="{552A94B6-FADE-4F86-9E0B-EFD7196DFAB0}"/>
                </a:ext>
              </a:extLst>
            </p:cNvPr>
            <p:cNvCxnSpPr>
              <a:cxnSpLocks/>
            </p:cNvCxnSpPr>
            <p:nvPr/>
          </p:nvCxnSpPr>
          <p:spPr>
            <a:xfrm>
              <a:off x="10427110" y="3592910"/>
              <a:ext cx="0" cy="506361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7" name="화살표: 오른쪽 86">
            <a:extLst>
              <a:ext uri="{FF2B5EF4-FFF2-40B4-BE49-F238E27FC236}">
                <a16:creationId xmlns:a16="http://schemas.microsoft.com/office/drawing/2014/main" id="{513EFD28-9628-4945-9140-A3AD3216B763}"/>
              </a:ext>
            </a:extLst>
          </p:cNvPr>
          <p:cNvSpPr/>
          <p:nvPr/>
        </p:nvSpPr>
        <p:spPr>
          <a:xfrm>
            <a:off x="8092005" y="3700227"/>
            <a:ext cx="535802" cy="312598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D984FDB6-8FBE-4EEF-82F4-51298ADEA94E}"/>
              </a:ext>
            </a:extLst>
          </p:cNvPr>
          <p:cNvGrpSpPr/>
          <p:nvPr/>
        </p:nvGrpSpPr>
        <p:grpSpPr>
          <a:xfrm>
            <a:off x="7836309" y="521439"/>
            <a:ext cx="3441292" cy="5508221"/>
            <a:chOff x="7836309" y="521439"/>
            <a:chExt cx="3441292" cy="5508221"/>
          </a:xfrm>
        </p:grpSpPr>
        <p:grpSp>
          <p:nvGrpSpPr>
            <p:cNvPr id="47" name="그룹 46">
              <a:extLst>
                <a:ext uri="{FF2B5EF4-FFF2-40B4-BE49-F238E27FC236}">
                  <a16:creationId xmlns:a16="http://schemas.microsoft.com/office/drawing/2014/main" id="{CB9561AF-4AD7-4EE5-A047-B71DC4C309E3}"/>
                </a:ext>
              </a:extLst>
            </p:cNvPr>
            <p:cNvGrpSpPr/>
            <p:nvPr/>
          </p:nvGrpSpPr>
          <p:grpSpPr>
            <a:xfrm>
              <a:off x="7836309" y="3297056"/>
              <a:ext cx="3441292" cy="2732604"/>
              <a:chOff x="7836309" y="3297056"/>
              <a:chExt cx="3441292" cy="2732604"/>
            </a:xfrm>
          </p:grpSpPr>
          <p:sp>
            <p:nvSpPr>
              <p:cNvPr id="49" name="직사각형 48">
                <a:extLst>
                  <a:ext uri="{FF2B5EF4-FFF2-40B4-BE49-F238E27FC236}">
                    <a16:creationId xmlns:a16="http://schemas.microsoft.com/office/drawing/2014/main" id="{CA6F9A92-C0AB-45DE-BA46-CB7137626517}"/>
                  </a:ext>
                </a:extLst>
              </p:cNvPr>
              <p:cNvSpPr/>
              <p:nvPr/>
            </p:nvSpPr>
            <p:spPr>
              <a:xfrm>
                <a:off x="8681885" y="3481722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Code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50" name="직사각형 49">
                <a:extLst>
                  <a:ext uri="{FF2B5EF4-FFF2-40B4-BE49-F238E27FC236}">
                    <a16:creationId xmlns:a16="http://schemas.microsoft.com/office/drawing/2014/main" id="{338B7603-F9B3-4099-8748-C0BB1EFB7CD1}"/>
                  </a:ext>
                </a:extLst>
              </p:cNvPr>
              <p:cNvSpPr/>
              <p:nvPr/>
            </p:nvSpPr>
            <p:spPr>
              <a:xfrm>
                <a:off x="8681885" y="4116643"/>
                <a:ext cx="2595716" cy="689694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(allocated but not in use)</a:t>
                </a:r>
                <a:endPara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51" name="직사각형 50">
                <a:extLst>
                  <a:ext uri="{FF2B5EF4-FFF2-40B4-BE49-F238E27FC236}">
                    <a16:creationId xmlns:a16="http://schemas.microsoft.com/office/drawing/2014/main" id="{EBE73E53-0A70-4D2F-8E52-456BF4978A02}"/>
                  </a:ext>
                </a:extLst>
              </p:cNvPr>
              <p:cNvSpPr/>
              <p:nvPr/>
            </p:nvSpPr>
            <p:spPr>
              <a:xfrm>
                <a:off x="8681885" y="3795666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Heap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52" name="직사각형 51">
                <a:extLst>
                  <a:ext uri="{FF2B5EF4-FFF2-40B4-BE49-F238E27FC236}">
                    <a16:creationId xmlns:a16="http://schemas.microsoft.com/office/drawing/2014/main" id="{A740DF62-0CEC-4187-A879-1732A1268A37}"/>
                  </a:ext>
                </a:extLst>
              </p:cNvPr>
              <p:cNvSpPr/>
              <p:nvPr/>
            </p:nvSpPr>
            <p:spPr>
              <a:xfrm>
                <a:off x="8681885" y="4802791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Stack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53" name="직사각형 52">
                <a:extLst>
                  <a:ext uri="{FF2B5EF4-FFF2-40B4-BE49-F238E27FC236}">
                    <a16:creationId xmlns:a16="http://schemas.microsoft.com/office/drawing/2014/main" id="{48309CCC-E62A-45C6-B91E-50EBBD8FC376}"/>
                  </a:ext>
                </a:extLst>
              </p:cNvPr>
              <p:cNvSpPr/>
              <p:nvPr/>
            </p:nvSpPr>
            <p:spPr>
              <a:xfrm>
                <a:off x="8681885" y="5118157"/>
                <a:ext cx="2595716" cy="911503"/>
              </a:xfrm>
              <a:prstGeom prst="rect">
                <a:avLst/>
              </a:prstGeom>
              <a:pattFill prst="wdUpDiag">
                <a:fgClr>
                  <a:schemeClr val="bg1">
                    <a:lumMod val="85000"/>
                  </a:schemeClr>
                </a:fgClr>
                <a:bgClr>
                  <a:schemeClr val="bg1"/>
                </a:bgClr>
              </a:patt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877FDDD3-224F-4327-91BC-AD2B9BE5E798}"/>
                  </a:ext>
                </a:extLst>
              </p:cNvPr>
              <p:cNvSpPr txBox="1"/>
              <p:nvPr/>
            </p:nvSpPr>
            <p:spPr>
              <a:xfrm>
                <a:off x="7836309" y="3297056"/>
                <a:ext cx="737420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16KB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15598CBD-0E25-44DF-8A05-D93037DF4D08}"/>
                  </a:ext>
                </a:extLst>
              </p:cNvPr>
              <p:cNvSpPr txBox="1"/>
              <p:nvPr/>
            </p:nvSpPr>
            <p:spPr>
              <a:xfrm>
                <a:off x="7868047" y="4935882"/>
                <a:ext cx="737420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20KB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</p:grp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86468F92-9F6D-4A9A-B400-F3D1F455A376}"/>
                </a:ext>
              </a:extLst>
            </p:cNvPr>
            <p:cNvSpPr/>
            <p:nvPr/>
          </p:nvSpPr>
          <p:spPr>
            <a:xfrm>
              <a:off x="8681885" y="521439"/>
              <a:ext cx="2595716" cy="296028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</p:grpSp>
      <p:cxnSp>
        <p:nvCxnSpPr>
          <p:cNvPr id="57" name="!!직선 연결선 56">
            <a:extLst>
              <a:ext uri="{FF2B5EF4-FFF2-40B4-BE49-F238E27FC236}">
                <a16:creationId xmlns:a16="http://schemas.microsoft.com/office/drawing/2014/main" id="{03627494-67D5-4E7D-8F5B-04B32CC74181}"/>
              </a:ext>
            </a:extLst>
          </p:cNvPr>
          <p:cNvCxnSpPr>
            <a:cxnSpLocks/>
          </p:cNvCxnSpPr>
          <p:nvPr/>
        </p:nvCxnSpPr>
        <p:spPr>
          <a:xfrm>
            <a:off x="8678607" y="3855411"/>
            <a:ext cx="2609154" cy="0"/>
          </a:xfrm>
          <a:prstGeom prst="line">
            <a:avLst/>
          </a:prstGeom>
          <a:ln w="38100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4610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28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동적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하드웨어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-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기반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) 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재배치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708845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708845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145p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AA16676C-2F10-40A0-BC80-653F3A2D028D}"/>
              </a:ext>
            </a:extLst>
          </p:cNvPr>
          <p:cNvCxnSpPr>
            <a:cxnSpLocks/>
          </p:cNvCxnSpPr>
          <p:nvPr/>
        </p:nvCxnSpPr>
        <p:spPr>
          <a:xfrm>
            <a:off x="3898790" y="3010697"/>
            <a:ext cx="389686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51CA581-82F4-4EA5-B14E-FCFB48BB9A55}"/>
              </a:ext>
            </a:extLst>
          </p:cNvPr>
          <p:cNvSpPr txBox="1"/>
          <p:nvPr/>
        </p:nvSpPr>
        <p:spPr>
          <a:xfrm>
            <a:off x="3952868" y="2641365"/>
            <a:ext cx="121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가상 주소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B8792B3-29EF-4FD3-8F83-7E0302363A2A}"/>
              </a:ext>
            </a:extLst>
          </p:cNvPr>
          <p:cNvSpPr txBox="1"/>
          <p:nvPr/>
        </p:nvSpPr>
        <p:spPr>
          <a:xfrm>
            <a:off x="6577083" y="2640183"/>
            <a:ext cx="121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물리 주소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62C8835-F1C0-44E3-9579-BBEB01232F52}"/>
              </a:ext>
            </a:extLst>
          </p:cNvPr>
          <p:cNvSpPr txBox="1"/>
          <p:nvPr/>
        </p:nvSpPr>
        <p:spPr>
          <a:xfrm>
            <a:off x="4238303" y="3285124"/>
            <a:ext cx="73742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0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CC54AD4F-8FF7-4B80-A292-DFC2F7F23D4F}"/>
              </a:ext>
            </a:extLst>
          </p:cNvPr>
          <p:cNvSpPr txBox="1"/>
          <p:nvPr/>
        </p:nvSpPr>
        <p:spPr>
          <a:xfrm>
            <a:off x="6169744" y="3285124"/>
            <a:ext cx="139618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16 KB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BD2AF251-3FDF-4063-88EF-A31146D0ED06}"/>
              </a:ext>
            </a:extLst>
          </p:cNvPr>
          <p:cNvCxnSpPr/>
          <p:nvPr/>
        </p:nvCxnSpPr>
        <p:spPr>
          <a:xfrm>
            <a:off x="5171440" y="3451094"/>
            <a:ext cx="508000" cy="0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E1FCA6F0-764F-436D-8480-D5F0298CF548}"/>
              </a:ext>
            </a:extLst>
          </p:cNvPr>
          <p:cNvSpPr/>
          <p:nvPr/>
        </p:nvSpPr>
        <p:spPr>
          <a:xfrm>
            <a:off x="3749040" y="4917440"/>
            <a:ext cx="3979113" cy="99477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가상 주소 </a:t>
            </a:r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+ Base = </a:t>
            </a:r>
            <a:r>
              <a: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물리 주소</a:t>
            </a:r>
            <a:endParaRPr lang="en-US" altLang="ko-KR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3000 + 16 KB = 19384</a:t>
            </a:r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56D8509-052E-440C-B157-7F6DE85BBC3B}"/>
              </a:ext>
            </a:extLst>
          </p:cNvPr>
          <p:cNvSpPr txBox="1"/>
          <p:nvPr/>
        </p:nvSpPr>
        <p:spPr>
          <a:xfrm>
            <a:off x="4238303" y="3731885"/>
            <a:ext cx="73742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 KB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321F482-0385-47A7-B068-537F93F01E99}"/>
              </a:ext>
            </a:extLst>
          </p:cNvPr>
          <p:cNvSpPr txBox="1"/>
          <p:nvPr/>
        </p:nvSpPr>
        <p:spPr>
          <a:xfrm>
            <a:off x="6577083" y="3731885"/>
            <a:ext cx="988841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17 KB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212D1B2A-4B7A-4825-809B-9F0FE81D1751}"/>
              </a:ext>
            </a:extLst>
          </p:cNvPr>
          <p:cNvCxnSpPr/>
          <p:nvPr/>
        </p:nvCxnSpPr>
        <p:spPr>
          <a:xfrm>
            <a:off x="5171440" y="3898134"/>
            <a:ext cx="508000" cy="0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CBC011C2-5FC7-4094-8059-A3BB3EDB791F}"/>
              </a:ext>
            </a:extLst>
          </p:cNvPr>
          <p:cNvSpPr txBox="1"/>
          <p:nvPr/>
        </p:nvSpPr>
        <p:spPr>
          <a:xfrm>
            <a:off x="4238303" y="4178646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3000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D9790A84-8C91-4B0B-B7C0-84C923351CA7}"/>
              </a:ext>
            </a:extLst>
          </p:cNvPr>
          <p:cNvCxnSpPr/>
          <p:nvPr/>
        </p:nvCxnSpPr>
        <p:spPr>
          <a:xfrm>
            <a:off x="5171440" y="4324854"/>
            <a:ext cx="508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79" name="!!그룹 33">
            <a:extLst>
              <a:ext uri="{FF2B5EF4-FFF2-40B4-BE49-F238E27FC236}">
                <a16:creationId xmlns:a16="http://schemas.microsoft.com/office/drawing/2014/main" id="{529798A4-4748-4AF3-8A49-CF8127A655EC}"/>
              </a:ext>
            </a:extLst>
          </p:cNvPr>
          <p:cNvGrpSpPr/>
          <p:nvPr/>
        </p:nvGrpSpPr>
        <p:grpSpPr>
          <a:xfrm>
            <a:off x="354560" y="1876650"/>
            <a:ext cx="3136492" cy="4189615"/>
            <a:chOff x="8318089" y="1855407"/>
            <a:chExt cx="3136492" cy="4189615"/>
          </a:xfrm>
        </p:grpSpPr>
        <p:sp>
          <p:nvSpPr>
            <p:cNvPr id="80" name="직사각형 79">
              <a:extLst>
                <a:ext uri="{FF2B5EF4-FFF2-40B4-BE49-F238E27FC236}">
                  <a16:creationId xmlns:a16="http://schemas.microsoft.com/office/drawing/2014/main" id="{A13434C5-A6F2-4E9B-8C2D-C1B1949DE214}"/>
                </a:ext>
              </a:extLst>
            </p:cNvPr>
            <p:cNvSpPr/>
            <p:nvPr/>
          </p:nvSpPr>
          <p:spPr>
            <a:xfrm>
              <a:off x="9311149" y="2009542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Program Code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id="{51DBEABC-CA1F-4FE4-93F6-F63C1DA442FC}"/>
                </a:ext>
              </a:extLst>
            </p:cNvPr>
            <p:cNvSpPr/>
            <p:nvPr/>
          </p:nvSpPr>
          <p:spPr>
            <a:xfrm>
              <a:off x="9311149" y="2801453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2" name="직사각형 81">
              <a:extLst>
                <a:ext uri="{FF2B5EF4-FFF2-40B4-BE49-F238E27FC236}">
                  <a16:creationId xmlns:a16="http://schemas.microsoft.com/office/drawing/2014/main" id="{FE11CCEC-A7E6-469F-9808-47F8224C2568}"/>
                </a:ext>
              </a:extLst>
            </p:cNvPr>
            <p:cNvSpPr/>
            <p:nvPr/>
          </p:nvSpPr>
          <p:spPr>
            <a:xfrm>
              <a:off x="9311149" y="3592910"/>
              <a:ext cx="2143432" cy="150400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(free)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54DED706-CBC0-495E-BAF3-5C0C96F714EF}"/>
                </a:ext>
              </a:extLst>
            </p:cNvPr>
            <p:cNvSpPr/>
            <p:nvPr/>
          </p:nvSpPr>
          <p:spPr>
            <a:xfrm>
              <a:off x="9311149" y="5096914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2B55055A-5B11-4A17-8EDF-B05847ADFE8A}"/>
                </a:ext>
              </a:extLst>
            </p:cNvPr>
            <p:cNvSpPr txBox="1"/>
            <p:nvPr/>
          </p:nvSpPr>
          <p:spPr>
            <a:xfrm>
              <a:off x="8318089" y="1855407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0KB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8A4657EC-0391-4342-8847-3ED51FD1F749}"/>
                </a:ext>
              </a:extLst>
            </p:cNvPr>
            <p:cNvSpPr txBox="1"/>
            <p:nvPr/>
          </p:nvSpPr>
          <p:spPr>
            <a:xfrm>
              <a:off x="8318089" y="2230469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1KB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00D4DC4D-0BB7-4337-93B1-00E4D638532C}"/>
                </a:ext>
              </a:extLst>
            </p:cNvPr>
            <p:cNvSpPr txBox="1"/>
            <p:nvPr/>
          </p:nvSpPr>
          <p:spPr>
            <a:xfrm>
              <a:off x="8318089" y="5675690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4KB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96CA3A23-1F55-4AD2-8C6A-BFBF4318536E}"/>
                </a:ext>
              </a:extLst>
            </p:cNvPr>
            <p:cNvSpPr txBox="1"/>
            <p:nvPr/>
          </p:nvSpPr>
          <p:spPr>
            <a:xfrm>
              <a:off x="8318089" y="5212368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3000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cxnSp>
          <p:nvCxnSpPr>
            <p:cNvPr id="88" name="직선 화살표 연결선 87">
              <a:extLst>
                <a:ext uri="{FF2B5EF4-FFF2-40B4-BE49-F238E27FC236}">
                  <a16:creationId xmlns:a16="http://schemas.microsoft.com/office/drawing/2014/main" id="{3EFDDC49-9DCE-48CD-9803-DACA73CD0E0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32026" y="4660490"/>
              <a:ext cx="0" cy="436424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직선 화살표 연결선 88">
              <a:extLst>
                <a:ext uri="{FF2B5EF4-FFF2-40B4-BE49-F238E27FC236}">
                  <a16:creationId xmlns:a16="http://schemas.microsoft.com/office/drawing/2014/main" id="{633FF8AC-C294-42D0-867B-2EFFE38DBA14}"/>
                </a:ext>
              </a:extLst>
            </p:cNvPr>
            <p:cNvCxnSpPr>
              <a:cxnSpLocks/>
            </p:cNvCxnSpPr>
            <p:nvPr/>
          </p:nvCxnSpPr>
          <p:spPr>
            <a:xfrm>
              <a:off x="10427110" y="3592910"/>
              <a:ext cx="0" cy="506361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0" name="화살표: 오른쪽 89">
            <a:extLst>
              <a:ext uri="{FF2B5EF4-FFF2-40B4-BE49-F238E27FC236}">
                <a16:creationId xmlns:a16="http://schemas.microsoft.com/office/drawing/2014/main" id="{14809440-61FE-46FE-BB2D-1505DA525488}"/>
              </a:ext>
            </a:extLst>
          </p:cNvPr>
          <p:cNvSpPr/>
          <p:nvPr/>
        </p:nvSpPr>
        <p:spPr>
          <a:xfrm flipH="1">
            <a:off x="3559522" y="5233611"/>
            <a:ext cx="535802" cy="35015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91" name="그룹 90">
            <a:extLst>
              <a:ext uri="{FF2B5EF4-FFF2-40B4-BE49-F238E27FC236}">
                <a16:creationId xmlns:a16="http://schemas.microsoft.com/office/drawing/2014/main" id="{969680F6-903B-4BF5-A5D0-7EC1457BEE43}"/>
              </a:ext>
            </a:extLst>
          </p:cNvPr>
          <p:cNvGrpSpPr/>
          <p:nvPr/>
        </p:nvGrpSpPr>
        <p:grpSpPr>
          <a:xfrm>
            <a:off x="7836309" y="521439"/>
            <a:ext cx="3441292" cy="5508221"/>
            <a:chOff x="7836309" y="521439"/>
            <a:chExt cx="3441292" cy="5508221"/>
          </a:xfrm>
        </p:grpSpPr>
        <p:grpSp>
          <p:nvGrpSpPr>
            <p:cNvPr id="92" name="그룹 91">
              <a:extLst>
                <a:ext uri="{FF2B5EF4-FFF2-40B4-BE49-F238E27FC236}">
                  <a16:creationId xmlns:a16="http://schemas.microsoft.com/office/drawing/2014/main" id="{5EFDE96B-25E0-4004-BB27-727E9CD891C2}"/>
                </a:ext>
              </a:extLst>
            </p:cNvPr>
            <p:cNvGrpSpPr/>
            <p:nvPr/>
          </p:nvGrpSpPr>
          <p:grpSpPr>
            <a:xfrm>
              <a:off x="7836309" y="3297056"/>
              <a:ext cx="3441292" cy="2732604"/>
              <a:chOff x="7836309" y="3297056"/>
              <a:chExt cx="3441292" cy="2732604"/>
            </a:xfrm>
          </p:grpSpPr>
          <p:sp>
            <p:nvSpPr>
              <p:cNvPr id="94" name="직사각형 93">
                <a:extLst>
                  <a:ext uri="{FF2B5EF4-FFF2-40B4-BE49-F238E27FC236}">
                    <a16:creationId xmlns:a16="http://schemas.microsoft.com/office/drawing/2014/main" id="{B8241372-9352-494D-B3D8-2DAB94998A8F}"/>
                  </a:ext>
                </a:extLst>
              </p:cNvPr>
              <p:cNvSpPr/>
              <p:nvPr/>
            </p:nvSpPr>
            <p:spPr>
              <a:xfrm>
                <a:off x="8681885" y="3481722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Code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95" name="직사각형 94">
                <a:extLst>
                  <a:ext uri="{FF2B5EF4-FFF2-40B4-BE49-F238E27FC236}">
                    <a16:creationId xmlns:a16="http://schemas.microsoft.com/office/drawing/2014/main" id="{06DF1644-E9F5-4721-9845-3B8723009FBD}"/>
                  </a:ext>
                </a:extLst>
              </p:cNvPr>
              <p:cNvSpPr/>
              <p:nvPr/>
            </p:nvSpPr>
            <p:spPr>
              <a:xfrm>
                <a:off x="8681885" y="4116643"/>
                <a:ext cx="2595716" cy="689694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(allocated but not in use)</a:t>
                </a:r>
                <a:endPara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96" name="직사각형 95">
                <a:extLst>
                  <a:ext uri="{FF2B5EF4-FFF2-40B4-BE49-F238E27FC236}">
                    <a16:creationId xmlns:a16="http://schemas.microsoft.com/office/drawing/2014/main" id="{75169654-E812-4C71-9B38-F82C580F637B}"/>
                  </a:ext>
                </a:extLst>
              </p:cNvPr>
              <p:cNvSpPr/>
              <p:nvPr/>
            </p:nvSpPr>
            <p:spPr>
              <a:xfrm>
                <a:off x="8681885" y="3795666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Heap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97" name="직사각형 96">
                <a:extLst>
                  <a:ext uri="{FF2B5EF4-FFF2-40B4-BE49-F238E27FC236}">
                    <a16:creationId xmlns:a16="http://schemas.microsoft.com/office/drawing/2014/main" id="{02FA85F1-9183-4798-90E8-945A6057B8EA}"/>
                  </a:ext>
                </a:extLst>
              </p:cNvPr>
              <p:cNvSpPr/>
              <p:nvPr/>
            </p:nvSpPr>
            <p:spPr>
              <a:xfrm>
                <a:off x="8681885" y="4802791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Stack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98" name="직사각형 97">
                <a:extLst>
                  <a:ext uri="{FF2B5EF4-FFF2-40B4-BE49-F238E27FC236}">
                    <a16:creationId xmlns:a16="http://schemas.microsoft.com/office/drawing/2014/main" id="{4D87A6B4-E66B-441C-BF3B-3559BEA0BE34}"/>
                  </a:ext>
                </a:extLst>
              </p:cNvPr>
              <p:cNvSpPr/>
              <p:nvPr/>
            </p:nvSpPr>
            <p:spPr>
              <a:xfrm>
                <a:off x="8681885" y="5118157"/>
                <a:ext cx="2595716" cy="911503"/>
              </a:xfrm>
              <a:prstGeom prst="rect">
                <a:avLst/>
              </a:prstGeom>
              <a:pattFill prst="wdUpDiag">
                <a:fgClr>
                  <a:schemeClr val="bg1">
                    <a:lumMod val="85000"/>
                  </a:schemeClr>
                </a:fgClr>
                <a:bgClr>
                  <a:schemeClr val="bg1"/>
                </a:bgClr>
              </a:patt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99" name="TextBox 98">
                <a:extLst>
                  <a:ext uri="{FF2B5EF4-FFF2-40B4-BE49-F238E27FC236}">
                    <a16:creationId xmlns:a16="http://schemas.microsoft.com/office/drawing/2014/main" id="{0D783270-6CFF-438A-99C5-32B1A5DB0F2B}"/>
                  </a:ext>
                </a:extLst>
              </p:cNvPr>
              <p:cNvSpPr txBox="1"/>
              <p:nvPr/>
            </p:nvSpPr>
            <p:spPr>
              <a:xfrm>
                <a:off x="7836309" y="3297056"/>
                <a:ext cx="737420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16KB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259F80B0-1922-4DA4-AA73-6ABA60A2C94A}"/>
                  </a:ext>
                </a:extLst>
              </p:cNvPr>
              <p:cNvSpPr txBox="1"/>
              <p:nvPr/>
            </p:nvSpPr>
            <p:spPr>
              <a:xfrm>
                <a:off x="7868047" y="4935882"/>
                <a:ext cx="737420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20KB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</p:grpSp>
        <p:sp>
          <p:nvSpPr>
            <p:cNvPr id="93" name="직사각형 92">
              <a:extLst>
                <a:ext uri="{FF2B5EF4-FFF2-40B4-BE49-F238E27FC236}">
                  <a16:creationId xmlns:a16="http://schemas.microsoft.com/office/drawing/2014/main" id="{7144B2DC-2F38-4869-8389-74EF65C0330E}"/>
                </a:ext>
              </a:extLst>
            </p:cNvPr>
            <p:cNvSpPr/>
            <p:nvPr/>
          </p:nvSpPr>
          <p:spPr>
            <a:xfrm>
              <a:off x="8681885" y="521439"/>
              <a:ext cx="2595716" cy="296028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</p:grpSp>
      <p:cxnSp>
        <p:nvCxnSpPr>
          <p:cNvPr id="101" name="직선 연결선 100">
            <a:extLst>
              <a:ext uri="{FF2B5EF4-FFF2-40B4-BE49-F238E27FC236}">
                <a16:creationId xmlns:a16="http://schemas.microsoft.com/office/drawing/2014/main" id="{D298244C-0A72-4088-A98F-3E56934EC09F}"/>
              </a:ext>
            </a:extLst>
          </p:cNvPr>
          <p:cNvCxnSpPr>
            <a:cxnSpLocks/>
          </p:cNvCxnSpPr>
          <p:nvPr/>
        </p:nvCxnSpPr>
        <p:spPr>
          <a:xfrm>
            <a:off x="1347620" y="5403905"/>
            <a:ext cx="2143432" cy="0"/>
          </a:xfrm>
          <a:prstGeom prst="line">
            <a:avLst/>
          </a:prstGeom>
          <a:ln w="38100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31028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29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동적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하드웨어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-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기반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) 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재배치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708845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708845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145p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AA16676C-2F10-40A0-BC80-653F3A2D028D}"/>
              </a:ext>
            </a:extLst>
          </p:cNvPr>
          <p:cNvCxnSpPr>
            <a:cxnSpLocks/>
          </p:cNvCxnSpPr>
          <p:nvPr/>
        </p:nvCxnSpPr>
        <p:spPr>
          <a:xfrm>
            <a:off x="3898790" y="3010697"/>
            <a:ext cx="389686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51CA581-82F4-4EA5-B14E-FCFB48BB9A55}"/>
              </a:ext>
            </a:extLst>
          </p:cNvPr>
          <p:cNvSpPr txBox="1"/>
          <p:nvPr/>
        </p:nvSpPr>
        <p:spPr>
          <a:xfrm>
            <a:off x="3952868" y="2641365"/>
            <a:ext cx="121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가상 주소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B8792B3-29EF-4FD3-8F83-7E0302363A2A}"/>
              </a:ext>
            </a:extLst>
          </p:cNvPr>
          <p:cNvSpPr txBox="1"/>
          <p:nvPr/>
        </p:nvSpPr>
        <p:spPr>
          <a:xfrm>
            <a:off x="6577083" y="2640183"/>
            <a:ext cx="121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물리 주소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62C8835-F1C0-44E3-9579-BBEB01232F52}"/>
              </a:ext>
            </a:extLst>
          </p:cNvPr>
          <p:cNvSpPr txBox="1"/>
          <p:nvPr/>
        </p:nvSpPr>
        <p:spPr>
          <a:xfrm>
            <a:off x="4238303" y="3285124"/>
            <a:ext cx="73742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0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CC54AD4F-8FF7-4B80-A292-DFC2F7F23D4F}"/>
              </a:ext>
            </a:extLst>
          </p:cNvPr>
          <p:cNvSpPr txBox="1"/>
          <p:nvPr/>
        </p:nvSpPr>
        <p:spPr>
          <a:xfrm>
            <a:off x="6169744" y="3285124"/>
            <a:ext cx="139618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16 KB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BD2AF251-3FDF-4063-88EF-A31146D0ED06}"/>
              </a:ext>
            </a:extLst>
          </p:cNvPr>
          <p:cNvCxnSpPr/>
          <p:nvPr/>
        </p:nvCxnSpPr>
        <p:spPr>
          <a:xfrm>
            <a:off x="5171440" y="3451094"/>
            <a:ext cx="508000" cy="0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E1FCA6F0-764F-436D-8480-D5F0298CF548}"/>
              </a:ext>
            </a:extLst>
          </p:cNvPr>
          <p:cNvSpPr/>
          <p:nvPr/>
        </p:nvSpPr>
        <p:spPr>
          <a:xfrm>
            <a:off x="3749040" y="4917440"/>
            <a:ext cx="3979113" cy="99477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가상 주소 </a:t>
            </a:r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+ Base = </a:t>
            </a:r>
            <a:r>
              <a: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물리 주소</a:t>
            </a:r>
            <a:endParaRPr lang="en-US" altLang="ko-KR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3000 + 16 KB = 19384</a:t>
            </a:r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56D8509-052E-440C-B157-7F6DE85BBC3B}"/>
              </a:ext>
            </a:extLst>
          </p:cNvPr>
          <p:cNvSpPr txBox="1"/>
          <p:nvPr/>
        </p:nvSpPr>
        <p:spPr>
          <a:xfrm>
            <a:off x="4238303" y="3731885"/>
            <a:ext cx="73742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 KB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321F482-0385-47A7-B068-537F93F01E99}"/>
              </a:ext>
            </a:extLst>
          </p:cNvPr>
          <p:cNvSpPr txBox="1"/>
          <p:nvPr/>
        </p:nvSpPr>
        <p:spPr>
          <a:xfrm>
            <a:off x="6577083" y="3731885"/>
            <a:ext cx="988841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17 KB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212D1B2A-4B7A-4825-809B-9F0FE81D1751}"/>
              </a:ext>
            </a:extLst>
          </p:cNvPr>
          <p:cNvCxnSpPr/>
          <p:nvPr/>
        </p:nvCxnSpPr>
        <p:spPr>
          <a:xfrm>
            <a:off x="5171440" y="3898134"/>
            <a:ext cx="508000" cy="0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CBC011C2-5FC7-4094-8059-A3BB3EDB791F}"/>
              </a:ext>
            </a:extLst>
          </p:cNvPr>
          <p:cNvSpPr txBox="1"/>
          <p:nvPr/>
        </p:nvSpPr>
        <p:spPr>
          <a:xfrm>
            <a:off x="4238303" y="4178646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3000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7264786-45EF-4B2B-87EA-B17BDF7A1F47}"/>
              </a:ext>
            </a:extLst>
          </p:cNvPr>
          <p:cNvSpPr txBox="1"/>
          <p:nvPr/>
        </p:nvSpPr>
        <p:spPr>
          <a:xfrm>
            <a:off x="6685280" y="4178646"/>
            <a:ext cx="8806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19384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D9790A84-8C91-4B0B-B7C0-84C923351CA7}"/>
              </a:ext>
            </a:extLst>
          </p:cNvPr>
          <p:cNvCxnSpPr/>
          <p:nvPr/>
        </p:nvCxnSpPr>
        <p:spPr>
          <a:xfrm>
            <a:off x="5171440" y="4324854"/>
            <a:ext cx="508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79" name="!!그룹 33">
            <a:extLst>
              <a:ext uri="{FF2B5EF4-FFF2-40B4-BE49-F238E27FC236}">
                <a16:creationId xmlns:a16="http://schemas.microsoft.com/office/drawing/2014/main" id="{529798A4-4748-4AF3-8A49-CF8127A655EC}"/>
              </a:ext>
            </a:extLst>
          </p:cNvPr>
          <p:cNvGrpSpPr/>
          <p:nvPr/>
        </p:nvGrpSpPr>
        <p:grpSpPr>
          <a:xfrm>
            <a:off x="354560" y="1876650"/>
            <a:ext cx="3136492" cy="4189615"/>
            <a:chOff x="8318089" y="1855407"/>
            <a:chExt cx="3136492" cy="4189615"/>
          </a:xfrm>
        </p:grpSpPr>
        <p:sp>
          <p:nvSpPr>
            <p:cNvPr id="80" name="직사각형 79">
              <a:extLst>
                <a:ext uri="{FF2B5EF4-FFF2-40B4-BE49-F238E27FC236}">
                  <a16:creationId xmlns:a16="http://schemas.microsoft.com/office/drawing/2014/main" id="{A13434C5-A6F2-4E9B-8C2D-C1B1949DE214}"/>
                </a:ext>
              </a:extLst>
            </p:cNvPr>
            <p:cNvSpPr/>
            <p:nvPr/>
          </p:nvSpPr>
          <p:spPr>
            <a:xfrm>
              <a:off x="9311149" y="2009542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Program Code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id="{51DBEABC-CA1F-4FE4-93F6-F63C1DA442FC}"/>
                </a:ext>
              </a:extLst>
            </p:cNvPr>
            <p:cNvSpPr/>
            <p:nvPr/>
          </p:nvSpPr>
          <p:spPr>
            <a:xfrm>
              <a:off x="9311149" y="2801453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2" name="직사각형 81">
              <a:extLst>
                <a:ext uri="{FF2B5EF4-FFF2-40B4-BE49-F238E27FC236}">
                  <a16:creationId xmlns:a16="http://schemas.microsoft.com/office/drawing/2014/main" id="{FE11CCEC-A7E6-469F-9808-47F8224C2568}"/>
                </a:ext>
              </a:extLst>
            </p:cNvPr>
            <p:cNvSpPr/>
            <p:nvPr/>
          </p:nvSpPr>
          <p:spPr>
            <a:xfrm>
              <a:off x="9311149" y="3592910"/>
              <a:ext cx="2143432" cy="150400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(free)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54DED706-CBC0-495E-BAF3-5C0C96F714EF}"/>
                </a:ext>
              </a:extLst>
            </p:cNvPr>
            <p:cNvSpPr/>
            <p:nvPr/>
          </p:nvSpPr>
          <p:spPr>
            <a:xfrm>
              <a:off x="9311149" y="5096914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2B55055A-5B11-4A17-8EDF-B05847ADFE8A}"/>
                </a:ext>
              </a:extLst>
            </p:cNvPr>
            <p:cNvSpPr txBox="1"/>
            <p:nvPr/>
          </p:nvSpPr>
          <p:spPr>
            <a:xfrm>
              <a:off x="8318089" y="1855407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0KB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8A4657EC-0391-4342-8847-3ED51FD1F749}"/>
                </a:ext>
              </a:extLst>
            </p:cNvPr>
            <p:cNvSpPr txBox="1"/>
            <p:nvPr/>
          </p:nvSpPr>
          <p:spPr>
            <a:xfrm>
              <a:off x="8318089" y="2230469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1KB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00D4DC4D-0BB7-4337-93B1-00E4D638532C}"/>
                </a:ext>
              </a:extLst>
            </p:cNvPr>
            <p:cNvSpPr txBox="1"/>
            <p:nvPr/>
          </p:nvSpPr>
          <p:spPr>
            <a:xfrm>
              <a:off x="8318089" y="5675690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4KB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96CA3A23-1F55-4AD2-8C6A-BFBF4318536E}"/>
                </a:ext>
              </a:extLst>
            </p:cNvPr>
            <p:cNvSpPr txBox="1"/>
            <p:nvPr/>
          </p:nvSpPr>
          <p:spPr>
            <a:xfrm>
              <a:off x="8318089" y="5212368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3000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cxnSp>
          <p:nvCxnSpPr>
            <p:cNvPr id="88" name="직선 화살표 연결선 87">
              <a:extLst>
                <a:ext uri="{FF2B5EF4-FFF2-40B4-BE49-F238E27FC236}">
                  <a16:creationId xmlns:a16="http://schemas.microsoft.com/office/drawing/2014/main" id="{3EFDDC49-9DCE-48CD-9803-DACA73CD0E0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32026" y="4660490"/>
              <a:ext cx="0" cy="436424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직선 화살표 연결선 88">
              <a:extLst>
                <a:ext uri="{FF2B5EF4-FFF2-40B4-BE49-F238E27FC236}">
                  <a16:creationId xmlns:a16="http://schemas.microsoft.com/office/drawing/2014/main" id="{633FF8AC-C294-42D0-867B-2EFFE38DBA14}"/>
                </a:ext>
              </a:extLst>
            </p:cNvPr>
            <p:cNvCxnSpPr>
              <a:cxnSpLocks/>
            </p:cNvCxnSpPr>
            <p:nvPr/>
          </p:nvCxnSpPr>
          <p:spPr>
            <a:xfrm>
              <a:off x="10427110" y="3592910"/>
              <a:ext cx="0" cy="506361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0" name="화살표: 오른쪽 89">
            <a:extLst>
              <a:ext uri="{FF2B5EF4-FFF2-40B4-BE49-F238E27FC236}">
                <a16:creationId xmlns:a16="http://schemas.microsoft.com/office/drawing/2014/main" id="{14809440-61FE-46FE-BB2D-1505DA525488}"/>
              </a:ext>
            </a:extLst>
          </p:cNvPr>
          <p:cNvSpPr/>
          <p:nvPr/>
        </p:nvSpPr>
        <p:spPr>
          <a:xfrm>
            <a:off x="8037927" y="4689655"/>
            <a:ext cx="535802" cy="41502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1B937F7D-2806-423C-86EB-5068C0CF3A19}"/>
              </a:ext>
            </a:extLst>
          </p:cNvPr>
          <p:cNvGrpSpPr/>
          <p:nvPr/>
        </p:nvGrpSpPr>
        <p:grpSpPr>
          <a:xfrm>
            <a:off x="7836309" y="521439"/>
            <a:ext cx="3441292" cy="5508221"/>
            <a:chOff x="7836309" y="521439"/>
            <a:chExt cx="3441292" cy="5508221"/>
          </a:xfrm>
        </p:grpSpPr>
        <p:grpSp>
          <p:nvGrpSpPr>
            <p:cNvPr id="50" name="그룹 49">
              <a:extLst>
                <a:ext uri="{FF2B5EF4-FFF2-40B4-BE49-F238E27FC236}">
                  <a16:creationId xmlns:a16="http://schemas.microsoft.com/office/drawing/2014/main" id="{6C24D6FC-D9A1-4657-9F57-3CC25DD16569}"/>
                </a:ext>
              </a:extLst>
            </p:cNvPr>
            <p:cNvGrpSpPr/>
            <p:nvPr/>
          </p:nvGrpSpPr>
          <p:grpSpPr>
            <a:xfrm>
              <a:off x="7836309" y="3297056"/>
              <a:ext cx="3441292" cy="2732604"/>
              <a:chOff x="7836309" y="3297056"/>
              <a:chExt cx="3441292" cy="2732604"/>
            </a:xfrm>
          </p:grpSpPr>
          <p:sp>
            <p:nvSpPr>
              <p:cNvPr id="52" name="직사각형 51">
                <a:extLst>
                  <a:ext uri="{FF2B5EF4-FFF2-40B4-BE49-F238E27FC236}">
                    <a16:creationId xmlns:a16="http://schemas.microsoft.com/office/drawing/2014/main" id="{2F86BAEE-1F98-477F-BEEC-5837F11A5DD8}"/>
                  </a:ext>
                </a:extLst>
              </p:cNvPr>
              <p:cNvSpPr/>
              <p:nvPr/>
            </p:nvSpPr>
            <p:spPr>
              <a:xfrm>
                <a:off x="8681885" y="3481722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Code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53" name="직사각형 52">
                <a:extLst>
                  <a:ext uri="{FF2B5EF4-FFF2-40B4-BE49-F238E27FC236}">
                    <a16:creationId xmlns:a16="http://schemas.microsoft.com/office/drawing/2014/main" id="{BB20966E-2843-4422-A86A-F0A8D3CB56C2}"/>
                  </a:ext>
                </a:extLst>
              </p:cNvPr>
              <p:cNvSpPr/>
              <p:nvPr/>
            </p:nvSpPr>
            <p:spPr>
              <a:xfrm>
                <a:off x="8681885" y="4116643"/>
                <a:ext cx="2595716" cy="689694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(allocated but not in use)</a:t>
                </a:r>
                <a:endPara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54" name="직사각형 53">
                <a:extLst>
                  <a:ext uri="{FF2B5EF4-FFF2-40B4-BE49-F238E27FC236}">
                    <a16:creationId xmlns:a16="http://schemas.microsoft.com/office/drawing/2014/main" id="{AB92F1FA-C08B-4657-B013-CB92C070DE66}"/>
                  </a:ext>
                </a:extLst>
              </p:cNvPr>
              <p:cNvSpPr/>
              <p:nvPr/>
            </p:nvSpPr>
            <p:spPr>
              <a:xfrm>
                <a:off x="8681885" y="3795666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Heap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56" name="직사각형 55">
                <a:extLst>
                  <a:ext uri="{FF2B5EF4-FFF2-40B4-BE49-F238E27FC236}">
                    <a16:creationId xmlns:a16="http://schemas.microsoft.com/office/drawing/2014/main" id="{7699A64F-4B13-46D0-826E-F1516F1A4D98}"/>
                  </a:ext>
                </a:extLst>
              </p:cNvPr>
              <p:cNvSpPr/>
              <p:nvPr/>
            </p:nvSpPr>
            <p:spPr>
              <a:xfrm>
                <a:off x="8681885" y="4802791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Stack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57" name="직사각형 56">
                <a:extLst>
                  <a:ext uri="{FF2B5EF4-FFF2-40B4-BE49-F238E27FC236}">
                    <a16:creationId xmlns:a16="http://schemas.microsoft.com/office/drawing/2014/main" id="{18D49977-6E3E-4C33-A673-7274835A2E55}"/>
                  </a:ext>
                </a:extLst>
              </p:cNvPr>
              <p:cNvSpPr/>
              <p:nvPr/>
            </p:nvSpPr>
            <p:spPr>
              <a:xfrm>
                <a:off x="8681885" y="5118157"/>
                <a:ext cx="2595716" cy="911503"/>
              </a:xfrm>
              <a:prstGeom prst="rect">
                <a:avLst/>
              </a:prstGeom>
              <a:pattFill prst="wdUpDiag">
                <a:fgClr>
                  <a:schemeClr val="bg1">
                    <a:lumMod val="85000"/>
                  </a:schemeClr>
                </a:fgClr>
                <a:bgClr>
                  <a:schemeClr val="bg1"/>
                </a:bgClr>
              </a:patt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7B8C1C37-8F4E-4F25-8D20-38E1E97A54DF}"/>
                  </a:ext>
                </a:extLst>
              </p:cNvPr>
              <p:cNvSpPr txBox="1"/>
              <p:nvPr/>
            </p:nvSpPr>
            <p:spPr>
              <a:xfrm>
                <a:off x="7836309" y="3297056"/>
                <a:ext cx="737420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16KB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637D6891-DB5F-46A8-A60D-B844C07DCF85}"/>
                  </a:ext>
                </a:extLst>
              </p:cNvPr>
              <p:cNvSpPr txBox="1"/>
              <p:nvPr/>
            </p:nvSpPr>
            <p:spPr>
              <a:xfrm>
                <a:off x="7868047" y="4935882"/>
                <a:ext cx="737420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20KB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</p:grpSp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7C07E98B-B737-4E59-8260-082D21F016E0}"/>
                </a:ext>
              </a:extLst>
            </p:cNvPr>
            <p:cNvSpPr/>
            <p:nvPr/>
          </p:nvSpPr>
          <p:spPr>
            <a:xfrm>
              <a:off x="8681885" y="521439"/>
              <a:ext cx="2595716" cy="296028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</p:grpSp>
      <p:cxnSp>
        <p:nvCxnSpPr>
          <p:cNvPr id="61" name="!!직선 연결선 60">
            <a:extLst>
              <a:ext uri="{FF2B5EF4-FFF2-40B4-BE49-F238E27FC236}">
                <a16:creationId xmlns:a16="http://schemas.microsoft.com/office/drawing/2014/main" id="{DB6C44C2-34F4-4BB8-9735-E9C3CAED2216}"/>
              </a:ext>
            </a:extLst>
          </p:cNvPr>
          <p:cNvCxnSpPr>
            <a:cxnSpLocks/>
          </p:cNvCxnSpPr>
          <p:nvPr/>
        </p:nvCxnSpPr>
        <p:spPr>
          <a:xfrm>
            <a:off x="8681885" y="4885745"/>
            <a:ext cx="2595716" cy="0"/>
          </a:xfrm>
          <a:prstGeom prst="line">
            <a:avLst/>
          </a:prstGeom>
          <a:ln w="38100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9E737323-78E6-49AC-93DA-DBC4837376E7}"/>
              </a:ext>
            </a:extLst>
          </p:cNvPr>
          <p:cNvSpPr txBox="1"/>
          <p:nvPr/>
        </p:nvSpPr>
        <p:spPr>
          <a:xfrm>
            <a:off x="5357596" y="5587839"/>
            <a:ext cx="762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고도 M" panose="02000503000000020004" pitchFamily="2" charset="-127"/>
                <a:ea typeface="고도 M" panose="02000503000000020004" pitchFamily="2" charset="-127"/>
              </a:rPr>
              <a:t>(16384)</a:t>
            </a:r>
            <a:endParaRPr lang="ko-KR" altLang="en-US" sz="1200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94330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 dirty="0"/>
              <a:t>Operating System: Address </a:t>
            </a:r>
            <a:r>
              <a:rPr lang="en-US" altLang="ko-KR" dirty="0" err="1"/>
              <a:t>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3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Limited Direct </a:t>
            </a:r>
            <a:r>
              <a:rPr lang="en-US" altLang="ko-KR" sz="3600" b="1" dirty="0" err="1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Excution</a:t>
            </a:r>
            <a:endParaRPr lang="ko-KR" altLang="en-US" sz="3600" b="1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35409D0-78E3-4A10-ACCD-8A9986930C0C}"/>
              </a:ext>
            </a:extLst>
          </p:cNvPr>
          <p:cNvSpPr txBox="1"/>
          <p:nvPr/>
        </p:nvSpPr>
        <p:spPr>
          <a:xfrm>
            <a:off x="278360" y="2043280"/>
            <a:ext cx="11103432" cy="112851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프로그램을 하드웨어에서 직접 실행</a:t>
            </a:r>
            <a:endParaRPr lang="en-US" altLang="ko-KR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System Call 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혹은 타이머 인터럽트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발생 시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, OS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가 프로그램의 실행에 관여</a:t>
            </a:r>
            <a:endParaRPr lang="en-US" altLang="ko-KR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139p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332724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30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동적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하드웨어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-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기반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) 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재배치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708845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708845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145p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AA16676C-2F10-40A0-BC80-653F3A2D028D}"/>
              </a:ext>
            </a:extLst>
          </p:cNvPr>
          <p:cNvCxnSpPr>
            <a:cxnSpLocks/>
          </p:cNvCxnSpPr>
          <p:nvPr/>
        </p:nvCxnSpPr>
        <p:spPr>
          <a:xfrm>
            <a:off x="3898790" y="3010697"/>
            <a:ext cx="389686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51CA581-82F4-4EA5-B14E-FCFB48BB9A55}"/>
              </a:ext>
            </a:extLst>
          </p:cNvPr>
          <p:cNvSpPr txBox="1"/>
          <p:nvPr/>
        </p:nvSpPr>
        <p:spPr>
          <a:xfrm>
            <a:off x="3952868" y="2641365"/>
            <a:ext cx="121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가상 주소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B8792B3-29EF-4FD3-8F83-7E0302363A2A}"/>
              </a:ext>
            </a:extLst>
          </p:cNvPr>
          <p:cNvSpPr txBox="1"/>
          <p:nvPr/>
        </p:nvSpPr>
        <p:spPr>
          <a:xfrm>
            <a:off x="6577083" y="2640183"/>
            <a:ext cx="121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물리 주소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62C8835-F1C0-44E3-9579-BBEB01232F52}"/>
              </a:ext>
            </a:extLst>
          </p:cNvPr>
          <p:cNvSpPr txBox="1"/>
          <p:nvPr/>
        </p:nvSpPr>
        <p:spPr>
          <a:xfrm>
            <a:off x="4238303" y="3285124"/>
            <a:ext cx="73742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0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3FF6DE35-18A4-4AB7-8CEB-105F2B3FE950}"/>
              </a:ext>
            </a:extLst>
          </p:cNvPr>
          <p:cNvSpPr txBox="1"/>
          <p:nvPr/>
        </p:nvSpPr>
        <p:spPr>
          <a:xfrm>
            <a:off x="4238303" y="3731885"/>
            <a:ext cx="73742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 KB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3DDF64F-801D-4BD2-B652-2825DF818B26}"/>
              </a:ext>
            </a:extLst>
          </p:cNvPr>
          <p:cNvSpPr txBox="1"/>
          <p:nvPr/>
        </p:nvSpPr>
        <p:spPr>
          <a:xfrm>
            <a:off x="4238303" y="4178646"/>
            <a:ext cx="73742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3000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68FC4BC0-0409-4250-9813-7598019865CE}"/>
              </a:ext>
            </a:extLst>
          </p:cNvPr>
          <p:cNvSpPr txBox="1"/>
          <p:nvPr/>
        </p:nvSpPr>
        <p:spPr>
          <a:xfrm>
            <a:off x="4238303" y="4625407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4400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CC54AD4F-8FF7-4B80-A292-DFC2F7F23D4F}"/>
              </a:ext>
            </a:extLst>
          </p:cNvPr>
          <p:cNvSpPr txBox="1"/>
          <p:nvPr/>
        </p:nvSpPr>
        <p:spPr>
          <a:xfrm>
            <a:off x="6169744" y="3285124"/>
            <a:ext cx="139618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16 KB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2DDF6041-C0E6-4479-8C64-3D514925378F}"/>
              </a:ext>
            </a:extLst>
          </p:cNvPr>
          <p:cNvSpPr txBox="1"/>
          <p:nvPr/>
        </p:nvSpPr>
        <p:spPr>
          <a:xfrm>
            <a:off x="6577083" y="3731885"/>
            <a:ext cx="988841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17 KB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D06844C9-D30B-4ED6-9817-28CCF0849F6E}"/>
              </a:ext>
            </a:extLst>
          </p:cNvPr>
          <p:cNvSpPr txBox="1"/>
          <p:nvPr/>
        </p:nvSpPr>
        <p:spPr>
          <a:xfrm>
            <a:off x="6685280" y="4178646"/>
            <a:ext cx="880644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19384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BD2AF251-3FDF-4063-88EF-A31146D0ED06}"/>
              </a:ext>
            </a:extLst>
          </p:cNvPr>
          <p:cNvCxnSpPr/>
          <p:nvPr/>
        </p:nvCxnSpPr>
        <p:spPr>
          <a:xfrm>
            <a:off x="5171440" y="3451094"/>
            <a:ext cx="508000" cy="0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직선 화살표 연결선 63">
            <a:extLst>
              <a:ext uri="{FF2B5EF4-FFF2-40B4-BE49-F238E27FC236}">
                <a16:creationId xmlns:a16="http://schemas.microsoft.com/office/drawing/2014/main" id="{165A5130-DCD1-4F51-93CE-F360886268EF}"/>
              </a:ext>
            </a:extLst>
          </p:cNvPr>
          <p:cNvCxnSpPr/>
          <p:nvPr/>
        </p:nvCxnSpPr>
        <p:spPr>
          <a:xfrm>
            <a:off x="5171440" y="3898134"/>
            <a:ext cx="508000" cy="0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5" name="직선 화살표 연결선 64">
            <a:extLst>
              <a:ext uri="{FF2B5EF4-FFF2-40B4-BE49-F238E27FC236}">
                <a16:creationId xmlns:a16="http://schemas.microsoft.com/office/drawing/2014/main" id="{FD50F629-E82F-4358-8289-043210301F32}"/>
              </a:ext>
            </a:extLst>
          </p:cNvPr>
          <p:cNvCxnSpPr/>
          <p:nvPr/>
        </p:nvCxnSpPr>
        <p:spPr>
          <a:xfrm>
            <a:off x="5171440" y="4324854"/>
            <a:ext cx="508000" cy="0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직선 화살표 연결선 65">
            <a:extLst>
              <a:ext uri="{FF2B5EF4-FFF2-40B4-BE49-F238E27FC236}">
                <a16:creationId xmlns:a16="http://schemas.microsoft.com/office/drawing/2014/main" id="{AF9B9950-FF1F-4796-8BC7-91B5E1F9ABB6}"/>
              </a:ext>
            </a:extLst>
          </p:cNvPr>
          <p:cNvCxnSpPr/>
          <p:nvPr/>
        </p:nvCxnSpPr>
        <p:spPr>
          <a:xfrm>
            <a:off x="5171440" y="4779091"/>
            <a:ext cx="508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5BF9A340-DB14-4CC1-85CA-0AF2AE70EE7E}"/>
              </a:ext>
            </a:extLst>
          </p:cNvPr>
          <p:cNvSpPr/>
          <p:nvPr/>
        </p:nvSpPr>
        <p:spPr>
          <a:xfrm>
            <a:off x="3749040" y="4917440"/>
            <a:ext cx="3979113" cy="99477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가상 주소 </a:t>
            </a:r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+ Base = </a:t>
            </a:r>
            <a:r>
              <a: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물리 주소</a:t>
            </a:r>
            <a:endParaRPr lang="en-US" altLang="ko-KR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4400 + 16 KB = Fault</a:t>
            </a:r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grpSp>
        <p:nvGrpSpPr>
          <p:cNvPr id="89" name="!!그룹 33">
            <a:extLst>
              <a:ext uri="{FF2B5EF4-FFF2-40B4-BE49-F238E27FC236}">
                <a16:creationId xmlns:a16="http://schemas.microsoft.com/office/drawing/2014/main" id="{D794223F-0E6E-488A-9898-C6A15A997F20}"/>
              </a:ext>
            </a:extLst>
          </p:cNvPr>
          <p:cNvGrpSpPr/>
          <p:nvPr/>
        </p:nvGrpSpPr>
        <p:grpSpPr>
          <a:xfrm>
            <a:off x="354560" y="1876650"/>
            <a:ext cx="3136492" cy="4189615"/>
            <a:chOff x="8318089" y="1855407"/>
            <a:chExt cx="3136492" cy="4189615"/>
          </a:xfrm>
        </p:grpSpPr>
        <p:sp>
          <p:nvSpPr>
            <p:cNvPr id="90" name="직사각형 89">
              <a:extLst>
                <a:ext uri="{FF2B5EF4-FFF2-40B4-BE49-F238E27FC236}">
                  <a16:creationId xmlns:a16="http://schemas.microsoft.com/office/drawing/2014/main" id="{1105511F-BBC3-44C6-8DB5-815D2415715C}"/>
                </a:ext>
              </a:extLst>
            </p:cNvPr>
            <p:cNvSpPr/>
            <p:nvPr/>
          </p:nvSpPr>
          <p:spPr>
            <a:xfrm>
              <a:off x="9311149" y="2009542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Program Code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91" name="직사각형 90">
              <a:extLst>
                <a:ext uri="{FF2B5EF4-FFF2-40B4-BE49-F238E27FC236}">
                  <a16:creationId xmlns:a16="http://schemas.microsoft.com/office/drawing/2014/main" id="{D140979C-0E96-4A1B-B1E5-D11F26446EF1}"/>
                </a:ext>
              </a:extLst>
            </p:cNvPr>
            <p:cNvSpPr/>
            <p:nvPr/>
          </p:nvSpPr>
          <p:spPr>
            <a:xfrm>
              <a:off x="9311149" y="2801453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92" name="직사각형 91">
              <a:extLst>
                <a:ext uri="{FF2B5EF4-FFF2-40B4-BE49-F238E27FC236}">
                  <a16:creationId xmlns:a16="http://schemas.microsoft.com/office/drawing/2014/main" id="{DD583D7D-1017-4824-BFD4-0EF504C80EB0}"/>
                </a:ext>
              </a:extLst>
            </p:cNvPr>
            <p:cNvSpPr/>
            <p:nvPr/>
          </p:nvSpPr>
          <p:spPr>
            <a:xfrm>
              <a:off x="9311149" y="3592910"/>
              <a:ext cx="2143432" cy="150400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(free)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93" name="직사각형 92">
              <a:extLst>
                <a:ext uri="{FF2B5EF4-FFF2-40B4-BE49-F238E27FC236}">
                  <a16:creationId xmlns:a16="http://schemas.microsoft.com/office/drawing/2014/main" id="{378BCEF0-A100-42F3-9DC0-452606C4FFBD}"/>
                </a:ext>
              </a:extLst>
            </p:cNvPr>
            <p:cNvSpPr/>
            <p:nvPr/>
          </p:nvSpPr>
          <p:spPr>
            <a:xfrm>
              <a:off x="9311149" y="5096914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497F62F5-22CE-4A2E-9AC4-B57F00C8690B}"/>
                </a:ext>
              </a:extLst>
            </p:cNvPr>
            <p:cNvSpPr txBox="1"/>
            <p:nvPr/>
          </p:nvSpPr>
          <p:spPr>
            <a:xfrm>
              <a:off x="8318089" y="1855407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0KB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3E599AE2-D06C-4EF5-A4C5-9B36DF52FB81}"/>
                </a:ext>
              </a:extLst>
            </p:cNvPr>
            <p:cNvSpPr txBox="1"/>
            <p:nvPr/>
          </p:nvSpPr>
          <p:spPr>
            <a:xfrm>
              <a:off x="8318089" y="2230469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1KB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F02C332B-8C1E-4130-8644-CE14D4EF13A2}"/>
                </a:ext>
              </a:extLst>
            </p:cNvPr>
            <p:cNvSpPr txBox="1"/>
            <p:nvPr/>
          </p:nvSpPr>
          <p:spPr>
            <a:xfrm>
              <a:off x="8318089" y="5675690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4KB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B19033F1-3563-4D36-86B1-9B06C6C6FD52}"/>
                </a:ext>
              </a:extLst>
            </p:cNvPr>
            <p:cNvSpPr txBox="1"/>
            <p:nvPr/>
          </p:nvSpPr>
          <p:spPr>
            <a:xfrm>
              <a:off x="8318089" y="5212368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3000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cxnSp>
          <p:nvCxnSpPr>
            <p:cNvPr id="98" name="직선 화살표 연결선 97">
              <a:extLst>
                <a:ext uri="{FF2B5EF4-FFF2-40B4-BE49-F238E27FC236}">
                  <a16:creationId xmlns:a16="http://schemas.microsoft.com/office/drawing/2014/main" id="{405E19E3-DC71-4B35-9C59-45D18E7FC0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32026" y="4660490"/>
              <a:ext cx="0" cy="436424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직선 화살표 연결선 98">
              <a:extLst>
                <a:ext uri="{FF2B5EF4-FFF2-40B4-BE49-F238E27FC236}">
                  <a16:creationId xmlns:a16="http://schemas.microsoft.com/office/drawing/2014/main" id="{36596D5A-1832-4B88-8E95-C4AE2BF86B15}"/>
                </a:ext>
              </a:extLst>
            </p:cNvPr>
            <p:cNvCxnSpPr>
              <a:cxnSpLocks/>
            </p:cNvCxnSpPr>
            <p:nvPr/>
          </p:nvCxnSpPr>
          <p:spPr>
            <a:xfrm>
              <a:off x="10427110" y="3592910"/>
              <a:ext cx="0" cy="506361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0" name="화살표: 오른쪽 99">
            <a:extLst>
              <a:ext uri="{FF2B5EF4-FFF2-40B4-BE49-F238E27FC236}">
                <a16:creationId xmlns:a16="http://schemas.microsoft.com/office/drawing/2014/main" id="{F78F6DD8-607D-49FA-9E07-BCDCB5C6DDA8}"/>
              </a:ext>
            </a:extLst>
          </p:cNvPr>
          <p:cNvSpPr/>
          <p:nvPr/>
        </p:nvSpPr>
        <p:spPr>
          <a:xfrm flipH="1">
            <a:off x="3512000" y="5911753"/>
            <a:ext cx="535802" cy="35015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1" name="직선 연결선 100">
            <a:extLst>
              <a:ext uri="{FF2B5EF4-FFF2-40B4-BE49-F238E27FC236}">
                <a16:creationId xmlns:a16="http://schemas.microsoft.com/office/drawing/2014/main" id="{7F6757A4-C25F-447F-ABFE-DB0B1A750E06}"/>
              </a:ext>
            </a:extLst>
          </p:cNvPr>
          <p:cNvCxnSpPr>
            <a:cxnSpLocks/>
          </p:cNvCxnSpPr>
          <p:nvPr/>
        </p:nvCxnSpPr>
        <p:spPr>
          <a:xfrm>
            <a:off x="1347620" y="6065050"/>
            <a:ext cx="2143432" cy="0"/>
          </a:xfrm>
          <a:prstGeom prst="line">
            <a:avLst/>
          </a:prstGeom>
          <a:ln w="38100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그룹 101">
            <a:extLst>
              <a:ext uri="{FF2B5EF4-FFF2-40B4-BE49-F238E27FC236}">
                <a16:creationId xmlns:a16="http://schemas.microsoft.com/office/drawing/2014/main" id="{75FD7BC1-B30D-4CB3-9D28-D928C4881867}"/>
              </a:ext>
            </a:extLst>
          </p:cNvPr>
          <p:cNvGrpSpPr/>
          <p:nvPr/>
        </p:nvGrpSpPr>
        <p:grpSpPr>
          <a:xfrm>
            <a:off x="7836309" y="521439"/>
            <a:ext cx="3441292" cy="5508221"/>
            <a:chOff x="7836309" y="521439"/>
            <a:chExt cx="3441292" cy="5508221"/>
          </a:xfrm>
        </p:grpSpPr>
        <p:grpSp>
          <p:nvGrpSpPr>
            <p:cNvPr id="103" name="그룹 102">
              <a:extLst>
                <a:ext uri="{FF2B5EF4-FFF2-40B4-BE49-F238E27FC236}">
                  <a16:creationId xmlns:a16="http://schemas.microsoft.com/office/drawing/2014/main" id="{4E41FFBF-D3CC-4077-9970-16445EB107A6}"/>
                </a:ext>
              </a:extLst>
            </p:cNvPr>
            <p:cNvGrpSpPr/>
            <p:nvPr/>
          </p:nvGrpSpPr>
          <p:grpSpPr>
            <a:xfrm>
              <a:off x="7836309" y="3297056"/>
              <a:ext cx="3441292" cy="2732604"/>
              <a:chOff x="7836309" y="3297056"/>
              <a:chExt cx="3441292" cy="2732604"/>
            </a:xfrm>
          </p:grpSpPr>
          <p:sp>
            <p:nvSpPr>
              <p:cNvPr id="105" name="직사각형 104">
                <a:extLst>
                  <a:ext uri="{FF2B5EF4-FFF2-40B4-BE49-F238E27FC236}">
                    <a16:creationId xmlns:a16="http://schemas.microsoft.com/office/drawing/2014/main" id="{9FB64D52-2DFC-462C-AFD1-EC56F9E0095B}"/>
                  </a:ext>
                </a:extLst>
              </p:cNvPr>
              <p:cNvSpPr/>
              <p:nvPr/>
            </p:nvSpPr>
            <p:spPr>
              <a:xfrm>
                <a:off x="8681885" y="3481722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Code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106" name="직사각형 105">
                <a:extLst>
                  <a:ext uri="{FF2B5EF4-FFF2-40B4-BE49-F238E27FC236}">
                    <a16:creationId xmlns:a16="http://schemas.microsoft.com/office/drawing/2014/main" id="{5400D918-974D-4825-BF36-926093132805}"/>
                  </a:ext>
                </a:extLst>
              </p:cNvPr>
              <p:cNvSpPr/>
              <p:nvPr/>
            </p:nvSpPr>
            <p:spPr>
              <a:xfrm>
                <a:off x="8681885" y="4116643"/>
                <a:ext cx="2595716" cy="689694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(allocated but not in use)</a:t>
                </a:r>
                <a:endPara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107" name="직사각형 106">
                <a:extLst>
                  <a:ext uri="{FF2B5EF4-FFF2-40B4-BE49-F238E27FC236}">
                    <a16:creationId xmlns:a16="http://schemas.microsoft.com/office/drawing/2014/main" id="{D4B24FE5-2265-47C0-B247-A386B762FF5B}"/>
                  </a:ext>
                </a:extLst>
              </p:cNvPr>
              <p:cNvSpPr/>
              <p:nvPr/>
            </p:nvSpPr>
            <p:spPr>
              <a:xfrm>
                <a:off x="8681885" y="3795666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Heap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108" name="직사각형 107">
                <a:extLst>
                  <a:ext uri="{FF2B5EF4-FFF2-40B4-BE49-F238E27FC236}">
                    <a16:creationId xmlns:a16="http://schemas.microsoft.com/office/drawing/2014/main" id="{3BC4B215-889C-4558-B345-6B9963D0EA85}"/>
                  </a:ext>
                </a:extLst>
              </p:cNvPr>
              <p:cNvSpPr/>
              <p:nvPr/>
            </p:nvSpPr>
            <p:spPr>
              <a:xfrm>
                <a:off x="8681885" y="4802791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Stack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109" name="직사각형 108">
                <a:extLst>
                  <a:ext uri="{FF2B5EF4-FFF2-40B4-BE49-F238E27FC236}">
                    <a16:creationId xmlns:a16="http://schemas.microsoft.com/office/drawing/2014/main" id="{84809208-3FCE-47DE-86F5-D36D66C56D34}"/>
                  </a:ext>
                </a:extLst>
              </p:cNvPr>
              <p:cNvSpPr/>
              <p:nvPr/>
            </p:nvSpPr>
            <p:spPr>
              <a:xfrm>
                <a:off x="8681885" y="5118157"/>
                <a:ext cx="2595716" cy="911503"/>
              </a:xfrm>
              <a:prstGeom prst="rect">
                <a:avLst/>
              </a:prstGeom>
              <a:pattFill prst="wdUpDiag">
                <a:fgClr>
                  <a:schemeClr val="bg1">
                    <a:lumMod val="85000"/>
                  </a:schemeClr>
                </a:fgClr>
                <a:bgClr>
                  <a:schemeClr val="bg1"/>
                </a:bgClr>
              </a:patt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110" name="TextBox 109">
                <a:extLst>
                  <a:ext uri="{FF2B5EF4-FFF2-40B4-BE49-F238E27FC236}">
                    <a16:creationId xmlns:a16="http://schemas.microsoft.com/office/drawing/2014/main" id="{C6793095-CA98-493C-9B23-75DAA5463D1C}"/>
                  </a:ext>
                </a:extLst>
              </p:cNvPr>
              <p:cNvSpPr txBox="1"/>
              <p:nvPr/>
            </p:nvSpPr>
            <p:spPr>
              <a:xfrm>
                <a:off x="7836309" y="3297056"/>
                <a:ext cx="737420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16KB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A7540212-6C08-4A5B-98F7-6BDBA0D35DDA}"/>
                  </a:ext>
                </a:extLst>
              </p:cNvPr>
              <p:cNvSpPr txBox="1"/>
              <p:nvPr/>
            </p:nvSpPr>
            <p:spPr>
              <a:xfrm>
                <a:off x="7868047" y="4935882"/>
                <a:ext cx="737420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20KB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</p:grpSp>
        <p:sp>
          <p:nvSpPr>
            <p:cNvPr id="104" name="직사각형 103">
              <a:extLst>
                <a:ext uri="{FF2B5EF4-FFF2-40B4-BE49-F238E27FC236}">
                  <a16:creationId xmlns:a16="http://schemas.microsoft.com/office/drawing/2014/main" id="{5051AAB6-2A25-4153-8E78-4F57076C017C}"/>
                </a:ext>
              </a:extLst>
            </p:cNvPr>
            <p:cNvSpPr/>
            <p:nvPr/>
          </p:nvSpPr>
          <p:spPr>
            <a:xfrm>
              <a:off x="8681885" y="521439"/>
              <a:ext cx="2595716" cy="296028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050322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31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동적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하드웨어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-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기반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) 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재배치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708845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708845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145p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AA16676C-2F10-40A0-BC80-653F3A2D028D}"/>
              </a:ext>
            </a:extLst>
          </p:cNvPr>
          <p:cNvCxnSpPr>
            <a:cxnSpLocks/>
          </p:cNvCxnSpPr>
          <p:nvPr/>
        </p:nvCxnSpPr>
        <p:spPr>
          <a:xfrm>
            <a:off x="3898790" y="3010697"/>
            <a:ext cx="389686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51CA581-82F4-4EA5-B14E-FCFB48BB9A55}"/>
              </a:ext>
            </a:extLst>
          </p:cNvPr>
          <p:cNvSpPr txBox="1"/>
          <p:nvPr/>
        </p:nvSpPr>
        <p:spPr>
          <a:xfrm>
            <a:off x="3952868" y="2641365"/>
            <a:ext cx="121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가상 주소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B8792B3-29EF-4FD3-8F83-7E0302363A2A}"/>
              </a:ext>
            </a:extLst>
          </p:cNvPr>
          <p:cNvSpPr txBox="1"/>
          <p:nvPr/>
        </p:nvSpPr>
        <p:spPr>
          <a:xfrm>
            <a:off x="6577083" y="2640183"/>
            <a:ext cx="121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물리 주소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62C8835-F1C0-44E3-9579-BBEB01232F52}"/>
              </a:ext>
            </a:extLst>
          </p:cNvPr>
          <p:cNvSpPr txBox="1"/>
          <p:nvPr/>
        </p:nvSpPr>
        <p:spPr>
          <a:xfrm>
            <a:off x="4238303" y="3285124"/>
            <a:ext cx="73742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0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3FF6DE35-18A4-4AB7-8CEB-105F2B3FE950}"/>
              </a:ext>
            </a:extLst>
          </p:cNvPr>
          <p:cNvSpPr txBox="1"/>
          <p:nvPr/>
        </p:nvSpPr>
        <p:spPr>
          <a:xfrm>
            <a:off x="4238303" y="3731885"/>
            <a:ext cx="73742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 KB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3DDF64F-801D-4BD2-B652-2825DF818B26}"/>
              </a:ext>
            </a:extLst>
          </p:cNvPr>
          <p:cNvSpPr txBox="1"/>
          <p:nvPr/>
        </p:nvSpPr>
        <p:spPr>
          <a:xfrm>
            <a:off x="4238303" y="4178646"/>
            <a:ext cx="73742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3000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68FC4BC0-0409-4250-9813-7598019865CE}"/>
              </a:ext>
            </a:extLst>
          </p:cNvPr>
          <p:cNvSpPr txBox="1"/>
          <p:nvPr/>
        </p:nvSpPr>
        <p:spPr>
          <a:xfrm>
            <a:off x="4238303" y="4625407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4400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CC54AD4F-8FF7-4B80-A292-DFC2F7F23D4F}"/>
              </a:ext>
            </a:extLst>
          </p:cNvPr>
          <p:cNvSpPr txBox="1"/>
          <p:nvPr/>
        </p:nvSpPr>
        <p:spPr>
          <a:xfrm>
            <a:off x="6169744" y="3285124"/>
            <a:ext cx="139618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16 KB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2DDF6041-C0E6-4479-8C64-3D514925378F}"/>
              </a:ext>
            </a:extLst>
          </p:cNvPr>
          <p:cNvSpPr txBox="1"/>
          <p:nvPr/>
        </p:nvSpPr>
        <p:spPr>
          <a:xfrm>
            <a:off x="6577083" y="3731885"/>
            <a:ext cx="988841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17 KB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D06844C9-D30B-4ED6-9817-28CCF0849F6E}"/>
              </a:ext>
            </a:extLst>
          </p:cNvPr>
          <p:cNvSpPr txBox="1"/>
          <p:nvPr/>
        </p:nvSpPr>
        <p:spPr>
          <a:xfrm>
            <a:off x="6685280" y="4178646"/>
            <a:ext cx="880644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19384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FD13F55E-A203-46C9-8993-DED7AB5DA102}"/>
              </a:ext>
            </a:extLst>
          </p:cNvPr>
          <p:cNvSpPr txBox="1"/>
          <p:nvPr/>
        </p:nvSpPr>
        <p:spPr>
          <a:xfrm>
            <a:off x="5171440" y="4584767"/>
            <a:ext cx="2394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out of bounds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BD2AF251-3FDF-4063-88EF-A31146D0ED06}"/>
              </a:ext>
            </a:extLst>
          </p:cNvPr>
          <p:cNvCxnSpPr/>
          <p:nvPr/>
        </p:nvCxnSpPr>
        <p:spPr>
          <a:xfrm>
            <a:off x="5171440" y="3451094"/>
            <a:ext cx="508000" cy="0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직선 화살표 연결선 63">
            <a:extLst>
              <a:ext uri="{FF2B5EF4-FFF2-40B4-BE49-F238E27FC236}">
                <a16:creationId xmlns:a16="http://schemas.microsoft.com/office/drawing/2014/main" id="{165A5130-DCD1-4F51-93CE-F360886268EF}"/>
              </a:ext>
            </a:extLst>
          </p:cNvPr>
          <p:cNvCxnSpPr/>
          <p:nvPr/>
        </p:nvCxnSpPr>
        <p:spPr>
          <a:xfrm>
            <a:off x="5171440" y="3898134"/>
            <a:ext cx="508000" cy="0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5" name="직선 화살표 연결선 64">
            <a:extLst>
              <a:ext uri="{FF2B5EF4-FFF2-40B4-BE49-F238E27FC236}">
                <a16:creationId xmlns:a16="http://schemas.microsoft.com/office/drawing/2014/main" id="{FD50F629-E82F-4358-8289-043210301F32}"/>
              </a:ext>
            </a:extLst>
          </p:cNvPr>
          <p:cNvCxnSpPr/>
          <p:nvPr/>
        </p:nvCxnSpPr>
        <p:spPr>
          <a:xfrm>
            <a:off x="5171440" y="4324854"/>
            <a:ext cx="508000" cy="0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직선 화살표 연결선 65">
            <a:extLst>
              <a:ext uri="{FF2B5EF4-FFF2-40B4-BE49-F238E27FC236}">
                <a16:creationId xmlns:a16="http://schemas.microsoft.com/office/drawing/2014/main" id="{AF9B9950-FF1F-4796-8BC7-91B5E1F9ABB6}"/>
              </a:ext>
            </a:extLst>
          </p:cNvPr>
          <p:cNvCxnSpPr/>
          <p:nvPr/>
        </p:nvCxnSpPr>
        <p:spPr>
          <a:xfrm>
            <a:off x="5171440" y="4779091"/>
            <a:ext cx="508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5BF9A340-DB14-4CC1-85CA-0AF2AE70EE7E}"/>
              </a:ext>
            </a:extLst>
          </p:cNvPr>
          <p:cNvSpPr/>
          <p:nvPr/>
        </p:nvSpPr>
        <p:spPr>
          <a:xfrm>
            <a:off x="3749040" y="4917440"/>
            <a:ext cx="3979113" cy="99477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가상 주소 </a:t>
            </a:r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+ Base = </a:t>
            </a:r>
            <a:r>
              <a: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물리 주소</a:t>
            </a:r>
            <a:endParaRPr lang="en-US" altLang="ko-KR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4400 + 16 KB = Fault</a:t>
            </a:r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grpSp>
        <p:nvGrpSpPr>
          <p:cNvPr id="89" name="!!그룹 33">
            <a:extLst>
              <a:ext uri="{FF2B5EF4-FFF2-40B4-BE49-F238E27FC236}">
                <a16:creationId xmlns:a16="http://schemas.microsoft.com/office/drawing/2014/main" id="{D794223F-0E6E-488A-9898-C6A15A997F20}"/>
              </a:ext>
            </a:extLst>
          </p:cNvPr>
          <p:cNvGrpSpPr/>
          <p:nvPr/>
        </p:nvGrpSpPr>
        <p:grpSpPr>
          <a:xfrm>
            <a:off x="354560" y="1876650"/>
            <a:ext cx="3136492" cy="4189615"/>
            <a:chOff x="8318089" y="1855407"/>
            <a:chExt cx="3136492" cy="4189615"/>
          </a:xfrm>
        </p:grpSpPr>
        <p:sp>
          <p:nvSpPr>
            <p:cNvPr id="90" name="직사각형 89">
              <a:extLst>
                <a:ext uri="{FF2B5EF4-FFF2-40B4-BE49-F238E27FC236}">
                  <a16:creationId xmlns:a16="http://schemas.microsoft.com/office/drawing/2014/main" id="{1105511F-BBC3-44C6-8DB5-815D2415715C}"/>
                </a:ext>
              </a:extLst>
            </p:cNvPr>
            <p:cNvSpPr/>
            <p:nvPr/>
          </p:nvSpPr>
          <p:spPr>
            <a:xfrm>
              <a:off x="9311149" y="2009542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Program Code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91" name="직사각형 90">
              <a:extLst>
                <a:ext uri="{FF2B5EF4-FFF2-40B4-BE49-F238E27FC236}">
                  <a16:creationId xmlns:a16="http://schemas.microsoft.com/office/drawing/2014/main" id="{D140979C-0E96-4A1B-B1E5-D11F26446EF1}"/>
                </a:ext>
              </a:extLst>
            </p:cNvPr>
            <p:cNvSpPr/>
            <p:nvPr/>
          </p:nvSpPr>
          <p:spPr>
            <a:xfrm>
              <a:off x="9311149" y="2801453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92" name="직사각형 91">
              <a:extLst>
                <a:ext uri="{FF2B5EF4-FFF2-40B4-BE49-F238E27FC236}">
                  <a16:creationId xmlns:a16="http://schemas.microsoft.com/office/drawing/2014/main" id="{DD583D7D-1017-4824-BFD4-0EF504C80EB0}"/>
                </a:ext>
              </a:extLst>
            </p:cNvPr>
            <p:cNvSpPr/>
            <p:nvPr/>
          </p:nvSpPr>
          <p:spPr>
            <a:xfrm>
              <a:off x="9311149" y="3592910"/>
              <a:ext cx="2143432" cy="150400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(free)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93" name="직사각형 92">
              <a:extLst>
                <a:ext uri="{FF2B5EF4-FFF2-40B4-BE49-F238E27FC236}">
                  <a16:creationId xmlns:a16="http://schemas.microsoft.com/office/drawing/2014/main" id="{378BCEF0-A100-42F3-9DC0-452606C4FFBD}"/>
                </a:ext>
              </a:extLst>
            </p:cNvPr>
            <p:cNvSpPr/>
            <p:nvPr/>
          </p:nvSpPr>
          <p:spPr>
            <a:xfrm>
              <a:off x="9311149" y="5096914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497F62F5-22CE-4A2E-9AC4-B57F00C8690B}"/>
                </a:ext>
              </a:extLst>
            </p:cNvPr>
            <p:cNvSpPr txBox="1"/>
            <p:nvPr/>
          </p:nvSpPr>
          <p:spPr>
            <a:xfrm>
              <a:off x="8318089" y="1855407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0KB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3E599AE2-D06C-4EF5-A4C5-9B36DF52FB81}"/>
                </a:ext>
              </a:extLst>
            </p:cNvPr>
            <p:cNvSpPr txBox="1"/>
            <p:nvPr/>
          </p:nvSpPr>
          <p:spPr>
            <a:xfrm>
              <a:off x="8318089" y="2230469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1KB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F02C332B-8C1E-4130-8644-CE14D4EF13A2}"/>
                </a:ext>
              </a:extLst>
            </p:cNvPr>
            <p:cNvSpPr txBox="1"/>
            <p:nvPr/>
          </p:nvSpPr>
          <p:spPr>
            <a:xfrm>
              <a:off x="8318089" y="5675690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4KB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B19033F1-3563-4D36-86B1-9B06C6C6FD52}"/>
                </a:ext>
              </a:extLst>
            </p:cNvPr>
            <p:cNvSpPr txBox="1"/>
            <p:nvPr/>
          </p:nvSpPr>
          <p:spPr>
            <a:xfrm>
              <a:off x="8318089" y="5212368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3000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cxnSp>
          <p:nvCxnSpPr>
            <p:cNvPr id="98" name="직선 화살표 연결선 97">
              <a:extLst>
                <a:ext uri="{FF2B5EF4-FFF2-40B4-BE49-F238E27FC236}">
                  <a16:creationId xmlns:a16="http://schemas.microsoft.com/office/drawing/2014/main" id="{405E19E3-DC71-4B35-9C59-45D18E7FC0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32026" y="4660490"/>
              <a:ext cx="0" cy="436424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직선 화살표 연결선 98">
              <a:extLst>
                <a:ext uri="{FF2B5EF4-FFF2-40B4-BE49-F238E27FC236}">
                  <a16:creationId xmlns:a16="http://schemas.microsoft.com/office/drawing/2014/main" id="{36596D5A-1832-4B88-8E95-C4AE2BF86B15}"/>
                </a:ext>
              </a:extLst>
            </p:cNvPr>
            <p:cNvCxnSpPr>
              <a:cxnSpLocks/>
            </p:cNvCxnSpPr>
            <p:nvPr/>
          </p:nvCxnSpPr>
          <p:spPr>
            <a:xfrm>
              <a:off x="10427110" y="3592910"/>
              <a:ext cx="0" cy="506361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B78208C6-6E6A-4784-8364-A4E1E00862B4}"/>
              </a:ext>
            </a:extLst>
          </p:cNvPr>
          <p:cNvSpPr/>
          <p:nvPr/>
        </p:nvSpPr>
        <p:spPr>
          <a:xfrm>
            <a:off x="6248400" y="5401819"/>
            <a:ext cx="619760" cy="295113"/>
          </a:xfrm>
          <a:prstGeom prst="rect">
            <a:avLst/>
          </a:prstGeom>
          <a:noFill/>
          <a:ln w="381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113B5FBA-C26C-4CEE-A8EC-C6A38B1D233D}"/>
              </a:ext>
            </a:extLst>
          </p:cNvPr>
          <p:cNvGrpSpPr/>
          <p:nvPr/>
        </p:nvGrpSpPr>
        <p:grpSpPr>
          <a:xfrm>
            <a:off x="7836309" y="521439"/>
            <a:ext cx="3441292" cy="5508221"/>
            <a:chOff x="7836309" y="521439"/>
            <a:chExt cx="3441292" cy="5508221"/>
          </a:xfrm>
        </p:grpSpPr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E5DE9845-ECCA-4FBC-8B75-57EF8AEB0EA2}"/>
                </a:ext>
              </a:extLst>
            </p:cNvPr>
            <p:cNvGrpSpPr/>
            <p:nvPr/>
          </p:nvGrpSpPr>
          <p:grpSpPr>
            <a:xfrm>
              <a:off x="7836309" y="3297056"/>
              <a:ext cx="3441292" cy="2732604"/>
              <a:chOff x="7836309" y="3297056"/>
              <a:chExt cx="3441292" cy="2732604"/>
            </a:xfrm>
          </p:grpSpPr>
          <p:sp>
            <p:nvSpPr>
              <p:cNvPr id="67" name="직사각형 66">
                <a:extLst>
                  <a:ext uri="{FF2B5EF4-FFF2-40B4-BE49-F238E27FC236}">
                    <a16:creationId xmlns:a16="http://schemas.microsoft.com/office/drawing/2014/main" id="{C8FBE337-2886-4C76-A556-42DA214F781F}"/>
                  </a:ext>
                </a:extLst>
              </p:cNvPr>
              <p:cNvSpPr/>
              <p:nvPr/>
            </p:nvSpPr>
            <p:spPr>
              <a:xfrm>
                <a:off x="8681885" y="3481722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Code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68" name="직사각형 67">
                <a:extLst>
                  <a:ext uri="{FF2B5EF4-FFF2-40B4-BE49-F238E27FC236}">
                    <a16:creationId xmlns:a16="http://schemas.microsoft.com/office/drawing/2014/main" id="{4F138B8A-1369-4979-BBFB-8A132D694D0F}"/>
                  </a:ext>
                </a:extLst>
              </p:cNvPr>
              <p:cNvSpPr/>
              <p:nvPr/>
            </p:nvSpPr>
            <p:spPr>
              <a:xfrm>
                <a:off x="8681885" y="4116643"/>
                <a:ext cx="2595716" cy="689694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(allocated but not in use)</a:t>
                </a:r>
                <a:endPara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69" name="직사각형 68">
                <a:extLst>
                  <a:ext uri="{FF2B5EF4-FFF2-40B4-BE49-F238E27FC236}">
                    <a16:creationId xmlns:a16="http://schemas.microsoft.com/office/drawing/2014/main" id="{42807BFF-F08E-4E1D-8460-6DEA49F12072}"/>
                  </a:ext>
                </a:extLst>
              </p:cNvPr>
              <p:cNvSpPr/>
              <p:nvPr/>
            </p:nvSpPr>
            <p:spPr>
              <a:xfrm>
                <a:off x="8681885" y="3795666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Heap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70" name="직사각형 69">
                <a:extLst>
                  <a:ext uri="{FF2B5EF4-FFF2-40B4-BE49-F238E27FC236}">
                    <a16:creationId xmlns:a16="http://schemas.microsoft.com/office/drawing/2014/main" id="{CEBB88E4-FC65-4D11-8942-3A1306E965E2}"/>
                  </a:ext>
                </a:extLst>
              </p:cNvPr>
              <p:cNvSpPr/>
              <p:nvPr/>
            </p:nvSpPr>
            <p:spPr>
              <a:xfrm>
                <a:off x="8681885" y="4802791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Stack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71" name="직사각형 70">
                <a:extLst>
                  <a:ext uri="{FF2B5EF4-FFF2-40B4-BE49-F238E27FC236}">
                    <a16:creationId xmlns:a16="http://schemas.microsoft.com/office/drawing/2014/main" id="{BE977BAD-813C-4720-B26B-57F1D244C537}"/>
                  </a:ext>
                </a:extLst>
              </p:cNvPr>
              <p:cNvSpPr/>
              <p:nvPr/>
            </p:nvSpPr>
            <p:spPr>
              <a:xfrm>
                <a:off x="8681885" y="5118157"/>
                <a:ext cx="2595716" cy="911503"/>
              </a:xfrm>
              <a:prstGeom prst="rect">
                <a:avLst/>
              </a:prstGeom>
              <a:pattFill prst="wdUpDiag">
                <a:fgClr>
                  <a:schemeClr val="bg1">
                    <a:lumMod val="85000"/>
                  </a:schemeClr>
                </a:fgClr>
                <a:bgClr>
                  <a:schemeClr val="bg1"/>
                </a:bgClr>
              </a:patt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97B93CD7-8D2F-4E90-8DA6-9C5D7A1D57C8}"/>
                  </a:ext>
                </a:extLst>
              </p:cNvPr>
              <p:cNvSpPr txBox="1"/>
              <p:nvPr/>
            </p:nvSpPr>
            <p:spPr>
              <a:xfrm>
                <a:off x="7836309" y="3297056"/>
                <a:ext cx="737420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16KB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3F66844C-E6F0-4807-BE24-05619A0F7931}"/>
                  </a:ext>
                </a:extLst>
              </p:cNvPr>
              <p:cNvSpPr txBox="1"/>
              <p:nvPr/>
            </p:nvSpPr>
            <p:spPr>
              <a:xfrm>
                <a:off x="7868047" y="4935882"/>
                <a:ext cx="737420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20KB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</p:grpSp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E410E2F1-F4FC-4651-9AB5-54F07B21366B}"/>
                </a:ext>
              </a:extLst>
            </p:cNvPr>
            <p:cNvSpPr/>
            <p:nvPr/>
          </p:nvSpPr>
          <p:spPr>
            <a:xfrm>
              <a:off x="8681885" y="521439"/>
              <a:ext cx="2595716" cy="296028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74181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32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하드웨어 지원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145p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A27EE9CF-6115-418A-8EC0-F09FF02F56A8}"/>
              </a:ext>
            </a:extLst>
          </p:cNvPr>
          <p:cNvSpPr txBox="1"/>
          <p:nvPr/>
        </p:nvSpPr>
        <p:spPr>
          <a:xfrm>
            <a:off x="406663" y="2024568"/>
            <a:ext cx="10428485" cy="602216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 err="1">
                <a:latin typeface="고도 M" panose="02000503000000020004" pitchFamily="2" charset="-127"/>
                <a:ea typeface="고도 M" panose="02000503000000020004" pitchFamily="2" charset="-127"/>
              </a:rPr>
              <a:t>커널모드와</a:t>
            </a: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 사용자모드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800100" lvl="1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사용자 모드 프로세스가 특권 연산을 실행하는 것을 방지하기 위해 필요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Base/Bound</a:t>
            </a: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 레지스터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주소 변환과 범위 검사를 지원하기 위하여 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CPU</a:t>
            </a: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당 </a:t>
            </a:r>
            <a:r>
              <a:rPr lang="ko-KR" altLang="en-US" sz="2400" dirty="0" err="1">
                <a:latin typeface="고도 M" panose="02000503000000020004" pitchFamily="2" charset="-127"/>
                <a:ea typeface="고도 M" panose="02000503000000020004" pitchFamily="2" charset="-127"/>
              </a:rPr>
              <a:t>한쌍의</a:t>
            </a: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 레지스터 필요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가상 주소를 변환하고 범위 안에 있는지 검사하는 능력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주소 변환과 범위 검사를 위한 회로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Base/Bound </a:t>
            </a: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레지스터를 갱신하기 위한 커널 명령어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프로그램 시작 전에 운영체제가 베이스와 바운드 값을 지정할 수 있어야 함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예외 </a:t>
            </a:r>
            <a:r>
              <a:rPr lang="ko-KR" altLang="en-US" sz="2400" dirty="0" err="1">
                <a:latin typeface="고도 M" panose="02000503000000020004" pitchFamily="2" charset="-127"/>
                <a:ea typeface="고도 M" panose="02000503000000020004" pitchFamily="2" charset="-127"/>
              </a:rPr>
              <a:t>핸들러</a:t>
            </a: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 등록을 위한 커널 명령어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운영체제가 예외 처리 코드를 하드웨어에게 알려줄 수 있어야 함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예외 발생 기능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프로세스가 특권 명령어 실행을 시도하거나 범위를 벗어난 메모리의 접근을 시도할 때 예외를 발생시킬 수 있어야함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9701784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90E5BBCF-5ADC-4435-9E52-227774450D13}"/>
              </a:ext>
            </a:extLst>
          </p:cNvPr>
          <p:cNvSpPr/>
          <p:nvPr/>
        </p:nvSpPr>
        <p:spPr>
          <a:xfrm>
            <a:off x="0" y="-37323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6D81761-709D-4085-95FF-900116637508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9F119C9-B492-44E5-BF82-30158AD95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33</a:t>
            </a:fld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C1BB5E9-D45A-42AF-8EDD-CC455FEDC145}"/>
              </a:ext>
            </a:extLst>
          </p:cNvPr>
          <p:cNvSpPr txBox="1"/>
          <p:nvPr/>
        </p:nvSpPr>
        <p:spPr>
          <a:xfrm>
            <a:off x="5060302" y="3013501"/>
            <a:ext cx="2071395" cy="83099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4800" dirty="0">
                <a:solidFill>
                  <a:schemeClr val="accent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Q n A</a:t>
            </a:r>
            <a:endParaRPr lang="ko-KR" altLang="en-US" sz="4800" dirty="0">
              <a:solidFill>
                <a:schemeClr val="accent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8159C4E-5EB1-4979-BB82-6AFEC0C069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 dirty="0"/>
              <a:t>Operating System: Address </a:t>
            </a:r>
            <a:r>
              <a:rPr lang="en-US" altLang="ko-KR" dirty="0" err="1"/>
              <a:t>Tranlation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828824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4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Address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Translation</a:t>
            </a:r>
            <a:endParaRPr lang="ko-KR" altLang="en-US" sz="3600" b="1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35409D0-78E3-4A10-ACCD-8A9986930C0C}"/>
              </a:ext>
            </a:extLst>
          </p:cNvPr>
          <p:cNvSpPr txBox="1"/>
          <p:nvPr/>
        </p:nvSpPr>
        <p:spPr>
          <a:xfrm>
            <a:off x="425843" y="2106405"/>
            <a:ext cx="11038570" cy="25442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가상 주소는 하드웨어를 통해 물리 주소로 변환됨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800100" lvl="1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실제 프로세스가 적재된 물리 메모리의 주소를  저장해야 함</a:t>
            </a:r>
            <a:endParaRPr lang="en-US" altLang="ko-KR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342900" indent="-34290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가정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914400" lvl="1" indent="-457200">
              <a:spcAft>
                <a:spcPts val="800"/>
              </a:spcAft>
              <a:buFont typeface="+mj-lt"/>
              <a:buAutoNum type="arabicParenR"/>
            </a:pP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사용자 주소 공간은 물리메모리에 연속적으로 배치되어야 함</a:t>
            </a:r>
            <a:endParaRPr lang="en-US" altLang="ko-KR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914400" lvl="1" indent="-457200">
              <a:spcAft>
                <a:spcPts val="800"/>
              </a:spcAft>
              <a:buFont typeface="+mj-lt"/>
              <a:buAutoNum type="arabicParenR"/>
            </a:pP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주소 공간의 크기가 너무 크지 않으며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, 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물리 메모리 크기보다 작음</a:t>
            </a:r>
            <a:endParaRPr lang="en-US" altLang="ko-KR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914400" lvl="1" indent="-457200">
              <a:spcAft>
                <a:spcPts val="800"/>
              </a:spcAft>
              <a:buFont typeface="+mj-lt"/>
              <a:buAutoNum type="arabicParenR"/>
            </a:pP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각 프로그램의 주소공간의 크기는 같음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(16 KB)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140p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380041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5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Address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Translation</a:t>
            </a:r>
            <a:endParaRPr lang="ko-KR" altLang="en-US" sz="3600" b="1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35409D0-78E3-4A10-ACCD-8A9986930C0C}"/>
              </a:ext>
            </a:extLst>
          </p:cNvPr>
          <p:cNvSpPr txBox="1"/>
          <p:nvPr/>
        </p:nvSpPr>
        <p:spPr>
          <a:xfrm>
            <a:off x="425843" y="2106405"/>
            <a:ext cx="11038570" cy="214417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사례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800100" lvl="1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메모리에서 값을 탑재하고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, 3</a:t>
            </a: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을 증가시키고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, </a:t>
            </a: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다시 메모리에 저장하는 짧은 코드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342900" indent="-34290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void </a:t>
            </a:r>
            <a:r>
              <a:rPr lang="en-US" altLang="ko-KR" sz="2400" dirty="0" err="1">
                <a:latin typeface="고도 M" panose="02000503000000020004" pitchFamily="2" charset="-127"/>
                <a:ea typeface="고도 M" panose="02000503000000020004" pitchFamily="2" charset="-127"/>
              </a:rPr>
              <a:t>func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( ) {</a:t>
            </a:r>
            <a:b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	int x = 3000;</a:t>
            </a:r>
            <a:b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	x = x + 3;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140p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F8F1BAF1-D3B7-405B-A04F-9360AD9E65E7}"/>
              </a:ext>
            </a:extLst>
          </p:cNvPr>
          <p:cNvSpPr/>
          <p:nvPr/>
        </p:nvSpPr>
        <p:spPr>
          <a:xfrm>
            <a:off x="1280160" y="3780705"/>
            <a:ext cx="1544320" cy="46987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212160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6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Address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Translation</a:t>
            </a:r>
            <a:endParaRPr lang="ko-KR" altLang="en-US" sz="3600" b="1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35409D0-78E3-4A10-ACCD-8A9986930C0C}"/>
              </a:ext>
            </a:extLst>
          </p:cNvPr>
          <p:cNvSpPr txBox="1"/>
          <p:nvPr/>
        </p:nvSpPr>
        <p:spPr>
          <a:xfrm>
            <a:off x="4473156" y="2069291"/>
            <a:ext cx="4945626" cy="15696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어셈블리 코드</a:t>
            </a:r>
            <a:b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128: </a:t>
            </a:r>
            <a:r>
              <a:rPr lang="en-US" altLang="ko-KR" sz="2400" dirty="0" err="1">
                <a:latin typeface="고도 M" panose="02000503000000020004" pitchFamily="2" charset="-127"/>
                <a:ea typeface="고도 M" panose="02000503000000020004" pitchFamily="2" charset="-127"/>
              </a:rPr>
              <a:t>movl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 0x0(%</a:t>
            </a:r>
            <a:r>
              <a:rPr lang="en-US" altLang="ko-KR" sz="2400" dirty="0" err="1">
                <a:latin typeface="고도 M" panose="02000503000000020004" pitchFamily="2" charset="-127"/>
                <a:ea typeface="고도 M" panose="02000503000000020004" pitchFamily="2" charset="-127"/>
              </a:rPr>
              <a:t>ebx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), %</a:t>
            </a:r>
            <a:r>
              <a:rPr lang="en-US" altLang="ko-KR" sz="2400" dirty="0" err="1">
                <a:latin typeface="고도 M" panose="02000503000000020004" pitchFamily="2" charset="-127"/>
                <a:ea typeface="고도 M" panose="02000503000000020004" pitchFamily="2" charset="-127"/>
              </a:rPr>
              <a:t>eax</a:t>
            </a:r>
            <a:b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132: 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addl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$0x03, %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eax</a:t>
            </a:r>
            <a:b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135: 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movl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%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eax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, 0x0(%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ebx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141p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20FA630B-BF89-41D4-B50B-D02C08ED204C}"/>
              </a:ext>
            </a:extLst>
          </p:cNvPr>
          <p:cNvGrpSpPr/>
          <p:nvPr/>
        </p:nvGrpSpPr>
        <p:grpSpPr>
          <a:xfrm>
            <a:off x="354560" y="1876650"/>
            <a:ext cx="3210237" cy="4189615"/>
            <a:chOff x="8318089" y="1855407"/>
            <a:chExt cx="3210237" cy="4189615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F944DAC6-99A5-43D9-9879-3A1724DF0448}"/>
                </a:ext>
              </a:extLst>
            </p:cNvPr>
            <p:cNvSpPr/>
            <p:nvPr/>
          </p:nvSpPr>
          <p:spPr>
            <a:xfrm>
              <a:off x="9311149" y="2009542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  <a:p>
              <a:pPr algn="ctr"/>
              <a:endPara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Program Code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C766A672-9E75-4C1C-BFA5-88C50523B318}"/>
                </a:ext>
              </a:extLst>
            </p:cNvPr>
            <p:cNvSpPr/>
            <p:nvPr/>
          </p:nvSpPr>
          <p:spPr>
            <a:xfrm>
              <a:off x="9311149" y="2801453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E92DA0A8-0135-4051-9B1A-92DA8B6A17BE}"/>
                </a:ext>
              </a:extLst>
            </p:cNvPr>
            <p:cNvSpPr/>
            <p:nvPr/>
          </p:nvSpPr>
          <p:spPr>
            <a:xfrm>
              <a:off x="9311149" y="3592910"/>
              <a:ext cx="2143432" cy="150400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(free)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F5CB26FF-2087-4AF9-9BA0-715500B0ADC1}"/>
                </a:ext>
              </a:extLst>
            </p:cNvPr>
            <p:cNvSpPr/>
            <p:nvPr/>
          </p:nvSpPr>
          <p:spPr>
            <a:xfrm>
              <a:off x="9311149" y="5096914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FA35732-2010-4AD9-9970-A109A509FB07}"/>
                </a:ext>
              </a:extLst>
            </p:cNvPr>
            <p:cNvSpPr txBox="1"/>
            <p:nvPr/>
          </p:nvSpPr>
          <p:spPr>
            <a:xfrm>
              <a:off x="8318089" y="1855407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0KB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649649E-4D21-44F9-B69C-926951673547}"/>
                </a:ext>
              </a:extLst>
            </p:cNvPr>
            <p:cNvSpPr txBox="1"/>
            <p:nvPr/>
          </p:nvSpPr>
          <p:spPr>
            <a:xfrm>
              <a:off x="8318089" y="2230469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6E31C9B-1B06-4FE2-A175-9E013484D5EB}"/>
                </a:ext>
              </a:extLst>
            </p:cNvPr>
            <p:cNvSpPr txBox="1"/>
            <p:nvPr/>
          </p:nvSpPr>
          <p:spPr>
            <a:xfrm>
              <a:off x="8318089" y="2603700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2KB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CDB6213-9784-4917-93A8-F6B0517E45D8}"/>
                </a:ext>
              </a:extLst>
            </p:cNvPr>
            <p:cNvSpPr txBox="1"/>
            <p:nvPr/>
          </p:nvSpPr>
          <p:spPr>
            <a:xfrm>
              <a:off x="8318089" y="3403231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4KB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53090AE-8ED3-4288-8E8F-F0E2AACF1A62}"/>
                </a:ext>
              </a:extLst>
            </p:cNvPr>
            <p:cNvSpPr txBox="1"/>
            <p:nvPr/>
          </p:nvSpPr>
          <p:spPr>
            <a:xfrm>
              <a:off x="8318089" y="4912248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14KB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434C8CD-3630-4E35-A995-702CAB8A1ADB}"/>
                </a:ext>
              </a:extLst>
            </p:cNvPr>
            <p:cNvSpPr txBox="1"/>
            <p:nvPr/>
          </p:nvSpPr>
          <p:spPr>
            <a:xfrm>
              <a:off x="8318089" y="5675690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16KB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00A4954A-2158-49BA-92E9-9AF849E9C843}"/>
                </a:ext>
              </a:extLst>
            </p:cNvPr>
            <p:cNvSpPr txBox="1"/>
            <p:nvPr/>
          </p:nvSpPr>
          <p:spPr>
            <a:xfrm>
              <a:off x="8318089" y="5313968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15KB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56A4208-C422-49FC-8C6D-C59BDC17C3BC}"/>
                </a:ext>
              </a:extLst>
            </p:cNvPr>
            <p:cNvSpPr txBox="1"/>
            <p:nvPr/>
          </p:nvSpPr>
          <p:spPr>
            <a:xfrm>
              <a:off x="8785121" y="1972418"/>
              <a:ext cx="73742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128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7F3E263-ED35-49B6-9ABF-928233822C50}"/>
                </a:ext>
              </a:extLst>
            </p:cNvPr>
            <p:cNvSpPr txBox="1"/>
            <p:nvPr/>
          </p:nvSpPr>
          <p:spPr>
            <a:xfrm>
              <a:off x="8785121" y="2083076"/>
              <a:ext cx="73742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132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04A8252-BFD3-496E-B63F-DFBD98AFB679}"/>
                </a:ext>
              </a:extLst>
            </p:cNvPr>
            <p:cNvSpPr txBox="1"/>
            <p:nvPr/>
          </p:nvSpPr>
          <p:spPr>
            <a:xfrm>
              <a:off x="8785121" y="2194430"/>
              <a:ext cx="73742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135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6A241FA-E056-4725-8D2D-41AA8ECC3D57}"/>
                </a:ext>
              </a:extLst>
            </p:cNvPr>
            <p:cNvSpPr txBox="1"/>
            <p:nvPr/>
          </p:nvSpPr>
          <p:spPr>
            <a:xfrm>
              <a:off x="9291485" y="1967528"/>
              <a:ext cx="214343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movl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 0x0(%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ebx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), 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eax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00CA668E-124F-41E5-9FAD-B378316F4D5D}"/>
                </a:ext>
              </a:extLst>
            </p:cNvPr>
            <p:cNvSpPr txBox="1"/>
            <p:nvPr/>
          </p:nvSpPr>
          <p:spPr>
            <a:xfrm>
              <a:off x="9291486" y="2078186"/>
              <a:ext cx="214343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addl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 $0x03, 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eax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84DF85C-E77F-4821-BD83-99A973EFE136}"/>
                </a:ext>
              </a:extLst>
            </p:cNvPr>
            <p:cNvSpPr txBox="1"/>
            <p:nvPr/>
          </p:nvSpPr>
          <p:spPr>
            <a:xfrm>
              <a:off x="9281654" y="2189540"/>
              <a:ext cx="224667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movl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 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eax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, 0x0(%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ebx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)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B4A07483-C965-45BB-AC25-095818D57819}"/>
                </a:ext>
              </a:extLst>
            </p:cNvPr>
            <p:cNvSpPr txBox="1"/>
            <p:nvPr/>
          </p:nvSpPr>
          <p:spPr>
            <a:xfrm>
              <a:off x="9281654" y="5355446"/>
              <a:ext cx="87580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3000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cxnSp>
          <p:nvCxnSpPr>
            <p:cNvPr id="34" name="직선 화살표 연결선 33">
              <a:extLst>
                <a:ext uri="{FF2B5EF4-FFF2-40B4-BE49-F238E27FC236}">
                  <a16:creationId xmlns:a16="http://schemas.microsoft.com/office/drawing/2014/main" id="{3E3B71CD-C533-4C7D-BFE6-AC2A7EB821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32026" y="4660490"/>
              <a:ext cx="0" cy="43642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직선 화살표 연결선 35">
              <a:extLst>
                <a:ext uri="{FF2B5EF4-FFF2-40B4-BE49-F238E27FC236}">
                  <a16:creationId xmlns:a16="http://schemas.microsoft.com/office/drawing/2014/main" id="{C5E2A2CE-5710-461D-AE7D-00A2410A9B0F}"/>
                </a:ext>
              </a:extLst>
            </p:cNvPr>
            <p:cNvCxnSpPr>
              <a:cxnSpLocks/>
            </p:cNvCxnSpPr>
            <p:nvPr/>
          </p:nvCxnSpPr>
          <p:spPr>
            <a:xfrm>
              <a:off x="10427110" y="3592910"/>
              <a:ext cx="0" cy="50636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EB4EDDEB-4E49-40DC-B964-D6F29C8D8C7F}"/>
              </a:ext>
            </a:extLst>
          </p:cNvPr>
          <p:cNvSpPr/>
          <p:nvPr/>
        </p:nvSpPr>
        <p:spPr>
          <a:xfrm>
            <a:off x="994258" y="1968716"/>
            <a:ext cx="1778960" cy="48834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7623B8C7-4A4E-411F-97EF-23D2721C870C}"/>
              </a:ext>
            </a:extLst>
          </p:cNvPr>
          <p:cNvSpPr/>
          <p:nvPr/>
        </p:nvSpPr>
        <p:spPr>
          <a:xfrm>
            <a:off x="4607013" y="4524492"/>
            <a:ext cx="1795564" cy="93008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C5A791EF-DCAA-4DD8-A3FB-AFBF1F87A899}"/>
              </a:ext>
            </a:extLst>
          </p:cNvPr>
          <p:cNvSpPr/>
          <p:nvPr/>
        </p:nvSpPr>
        <p:spPr>
          <a:xfrm>
            <a:off x="4607013" y="4064988"/>
            <a:ext cx="1795564" cy="459504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solidFill>
                  <a:sysClr val="windowText" lastClr="00000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ebx</a:t>
            </a:r>
            <a:endParaRPr lang="ko-KR" altLang="en-US" dirty="0">
              <a:solidFill>
                <a:sysClr val="windowText" lastClr="00000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F4BE095-40B6-4E59-A767-629C1E038FD5}"/>
              </a:ext>
            </a:extLst>
          </p:cNvPr>
          <p:cNvSpPr txBox="1"/>
          <p:nvPr/>
        </p:nvSpPr>
        <p:spPr>
          <a:xfrm>
            <a:off x="4968240" y="4796214"/>
            <a:ext cx="1351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X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의 주소</a:t>
            </a:r>
          </a:p>
        </p:txBody>
      </p:sp>
    </p:spTree>
    <p:extLst>
      <p:ext uri="{BB962C8B-B14F-4D97-AF65-F5344CB8AC3E}">
        <p14:creationId xmlns:p14="http://schemas.microsoft.com/office/powerpoint/2010/main" val="811550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7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Address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Translation</a:t>
            </a:r>
            <a:endParaRPr lang="ko-KR" altLang="en-US" sz="3600" b="1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35409D0-78E3-4A10-ACCD-8A9986930C0C}"/>
              </a:ext>
            </a:extLst>
          </p:cNvPr>
          <p:cNvSpPr txBox="1"/>
          <p:nvPr/>
        </p:nvSpPr>
        <p:spPr>
          <a:xfrm>
            <a:off x="4473156" y="2069291"/>
            <a:ext cx="4945626" cy="15696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어셈블리 코드</a:t>
            </a:r>
            <a:b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128: </a:t>
            </a:r>
            <a:r>
              <a:rPr lang="en-US" altLang="ko-KR" sz="2400" dirty="0" err="1">
                <a:latin typeface="고도 M" panose="02000503000000020004" pitchFamily="2" charset="-127"/>
                <a:ea typeface="고도 M" panose="02000503000000020004" pitchFamily="2" charset="-127"/>
              </a:rPr>
              <a:t>movl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 0x0(%</a:t>
            </a:r>
            <a:r>
              <a:rPr lang="en-US" altLang="ko-KR" sz="2400" dirty="0" err="1">
                <a:latin typeface="고도 M" panose="02000503000000020004" pitchFamily="2" charset="-127"/>
                <a:ea typeface="고도 M" panose="02000503000000020004" pitchFamily="2" charset="-127"/>
              </a:rPr>
              <a:t>ebx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), %</a:t>
            </a:r>
            <a:r>
              <a:rPr lang="en-US" altLang="ko-KR" sz="2400" dirty="0" err="1">
                <a:latin typeface="고도 M" panose="02000503000000020004" pitchFamily="2" charset="-127"/>
                <a:ea typeface="고도 M" panose="02000503000000020004" pitchFamily="2" charset="-127"/>
              </a:rPr>
              <a:t>eax</a:t>
            </a:r>
            <a:b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132: 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addl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$0x03, %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eax</a:t>
            </a:r>
            <a:b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135: 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movl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%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eax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, 0x0(%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ebx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141p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20FA630B-BF89-41D4-B50B-D02C08ED204C}"/>
              </a:ext>
            </a:extLst>
          </p:cNvPr>
          <p:cNvGrpSpPr/>
          <p:nvPr/>
        </p:nvGrpSpPr>
        <p:grpSpPr>
          <a:xfrm>
            <a:off x="354560" y="1876650"/>
            <a:ext cx="3210237" cy="4189615"/>
            <a:chOff x="8318089" y="1855407"/>
            <a:chExt cx="3210237" cy="4189615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F944DAC6-99A5-43D9-9879-3A1724DF0448}"/>
                </a:ext>
              </a:extLst>
            </p:cNvPr>
            <p:cNvSpPr/>
            <p:nvPr/>
          </p:nvSpPr>
          <p:spPr>
            <a:xfrm>
              <a:off x="9311149" y="2009542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  <a:p>
              <a:pPr algn="ctr"/>
              <a:endPara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Program Code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C766A672-9E75-4C1C-BFA5-88C50523B318}"/>
                </a:ext>
              </a:extLst>
            </p:cNvPr>
            <p:cNvSpPr/>
            <p:nvPr/>
          </p:nvSpPr>
          <p:spPr>
            <a:xfrm>
              <a:off x="9311149" y="2801453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E92DA0A8-0135-4051-9B1A-92DA8B6A17BE}"/>
                </a:ext>
              </a:extLst>
            </p:cNvPr>
            <p:cNvSpPr/>
            <p:nvPr/>
          </p:nvSpPr>
          <p:spPr>
            <a:xfrm>
              <a:off x="9311149" y="3592910"/>
              <a:ext cx="2143432" cy="150400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(free)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F5CB26FF-2087-4AF9-9BA0-715500B0ADC1}"/>
                </a:ext>
              </a:extLst>
            </p:cNvPr>
            <p:cNvSpPr/>
            <p:nvPr/>
          </p:nvSpPr>
          <p:spPr>
            <a:xfrm>
              <a:off x="9311149" y="5096914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FA35732-2010-4AD9-9970-A109A509FB07}"/>
                </a:ext>
              </a:extLst>
            </p:cNvPr>
            <p:cNvSpPr txBox="1"/>
            <p:nvPr/>
          </p:nvSpPr>
          <p:spPr>
            <a:xfrm>
              <a:off x="8318089" y="1855407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0KB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649649E-4D21-44F9-B69C-926951673547}"/>
                </a:ext>
              </a:extLst>
            </p:cNvPr>
            <p:cNvSpPr txBox="1"/>
            <p:nvPr/>
          </p:nvSpPr>
          <p:spPr>
            <a:xfrm>
              <a:off x="8318089" y="2230469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6E31C9B-1B06-4FE2-A175-9E013484D5EB}"/>
                </a:ext>
              </a:extLst>
            </p:cNvPr>
            <p:cNvSpPr txBox="1"/>
            <p:nvPr/>
          </p:nvSpPr>
          <p:spPr>
            <a:xfrm>
              <a:off x="8318089" y="2603700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2KB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CDB6213-9784-4917-93A8-F6B0517E45D8}"/>
                </a:ext>
              </a:extLst>
            </p:cNvPr>
            <p:cNvSpPr txBox="1"/>
            <p:nvPr/>
          </p:nvSpPr>
          <p:spPr>
            <a:xfrm>
              <a:off x="8318089" y="3403231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4KB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53090AE-8ED3-4288-8E8F-F0E2AACF1A62}"/>
                </a:ext>
              </a:extLst>
            </p:cNvPr>
            <p:cNvSpPr txBox="1"/>
            <p:nvPr/>
          </p:nvSpPr>
          <p:spPr>
            <a:xfrm>
              <a:off x="8318089" y="4912248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14KB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434C8CD-3630-4E35-A995-702CAB8A1ADB}"/>
                </a:ext>
              </a:extLst>
            </p:cNvPr>
            <p:cNvSpPr txBox="1"/>
            <p:nvPr/>
          </p:nvSpPr>
          <p:spPr>
            <a:xfrm>
              <a:off x="8318089" y="5675690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16KB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00A4954A-2158-49BA-92E9-9AF849E9C843}"/>
                </a:ext>
              </a:extLst>
            </p:cNvPr>
            <p:cNvSpPr txBox="1"/>
            <p:nvPr/>
          </p:nvSpPr>
          <p:spPr>
            <a:xfrm>
              <a:off x="8318089" y="5313968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15KB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56A4208-C422-49FC-8C6D-C59BDC17C3BC}"/>
                </a:ext>
              </a:extLst>
            </p:cNvPr>
            <p:cNvSpPr txBox="1"/>
            <p:nvPr/>
          </p:nvSpPr>
          <p:spPr>
            <a:xfrm>
              <a:off x="8785121" y="1972418"/>
              <a:ext cx="73742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128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7F3E263-ED35-49B6-9ABF-928233822C50}"/>
                </a:ext>
              </a:extLst>
            </p:cNvPr>
            <p:cNvSpPr txBox="1"/>
            <p:nvPr/>
          </p:nvSpPr>
          <p:spPr>
            <a:xfrm>
              <a:off x="8785121" y="2083076"/>
              <a:ext cx="73742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132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04A8252-BFD3-496E-B63F-DFBD98AFB679}"/>
                </a:ext>
              </a:extLst>
            </p:cNvPr>
            <p:cNvSpPr txBox="1"/>
            <p:nvPr/>
          </p:nvSpPr>
          <p:spPr>
            <a:xfrm>
              <a:off x="8785121" y="2194430"/>
              <a:ext cx="73742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135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6A241FA-E056-4725-8D2D-41AA8ECC3D57}"/>
                </a:ext>
              </a:extLst>
            </p:cNvPr>
            <p:cNvSpPr txBox="1"/>
            <p:nvPr/>
          </p:nvSpPr>
          <p:spPr>
            <a:xfrm>
              <a:off x="9291485" y="1967528"/>
              <a:ext cx="214343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movl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 0x0(%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ebx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), 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eax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00CA668E-124F-41E5-9FAD-B378316F4D5D}"/>
                </a:ext>
              </a:extLst>
            </p:cNvPr>
            <p:cNvSpPr txBox="1"/>
            <p:nvPr/>
          </p:nvSpPr>
          <p:spPr>
            <a:xfrm>
              <a:off x="9291486" y="2078186"/>
              <a:ext cx="214343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addl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 $0x03, 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eax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84DF85C-E77F-4821-BD83-99A973EFE136}"/>
                </a:ext>
              </a:extLst>
            </p:cNvPr>
            <p:cNvSpPr txBox="1"/>
            <p:nvPr/>
          </p:nvSpPr>
          <p:spPr>
            <a:xfrm>
              <a:off x="9281654" y="2189540"/>
              <a:ext cx="224667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movl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 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eax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, 0x0(%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ebx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)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B4A07483-C965-45BB-AC25-095818D57819}"/>
                </a:ext>
              </a:extLst>
            </p:cNvPr>
            <p:cNvSpPr txBox="1"/>
            <p:nvPr/>
          </p:nvSpPr>
          <p:spPr>
            <a:xfrm>
              <a:off x="9281654" y="5355446"/>
              <a:ext cx="87580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3000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cxnSp>
          <p:nvCxnSpPr>
            <p:cNvPr id="34" name="직선 화살표 연결선 33">
              <a:extLst>
                <a:ext uri="{FF2B5EF4-FFF2-40B4-BE49-F238E27FC236}">
                  <a16:creationId xmlns:a16="http://schemas.microsoft.com/office/drawing/2014/main" id="{3E3B71CD-C533-4C7D-BFE6-AC2A7EB821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32026" y="4660490"/>
              <a:ext cx="0" cy="43642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직선 화살표 연결선 35">
              <a:extLst>
                <a:ext uri="{FF2B5EF4-FFF2-40B4-BE49-F238E27FC236}">
                  <a16:creationId xmlns:a16="http://schemas.microsoft.com/office/drawing/2014/main" id="{C5E2A2CE-5710-461D-AE7D-00A2410A9B0F}"/>
                </a:ext>
              </a:extLst>
            </p:cNvPr>
            <p:cNvCxnSpPr>
              <a:cxnSpLocks/>
            </p:cNvCxnSpPr>
            <p:nvPr/>
          </p:nvCxnSpPr>
          <p:spPr>
            <a:xfrm>
              <a:off x="10427110" y="3592910"/>
              <a:ext cx="0" cy="50636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EB4EDDEB-4E49-40DC-B964-D6F29C8D8C7F}"/>
              </a:ext>
            </a:extLst>
          </p:cNvPr>
          <p:cNvSpPr/>
          <p:nvPr/>
        </p:nvSpPr>
        <p:spPr>
          <a:xfrm>
            <a:off x="994258" y="1968716"/>
            <a:ext cx="1778960" cy="48834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B775049F-FAD0-494D-B254-2C10773A3A76}"/>
              </a:ext>
            </a:extLst>
          </p:cNvPr>
          <p:cNvGrpSpPr/>
          <p:nvPr/>
        </p:nvGrpSpPr>
        <p:grpSpPr>
          <a:xfrm>
            <a:off x="8521000" y="4085615"/>
            <a:ext cx="1795564" cy="1389589"/>
            <a:chOff x="8521000" y="4085615"/>
            <a:chExt cx="1795564" cy="1389589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6F4BE095-40B6-4E59-A767-629C1E038FD5}"/>
                </a:ext>
              </a:extLst>
            </p:cNvPr>
            <p:cNvSpPr txBox="1"/>
            <p:nvPr/>
          </p:nvSpPr>
          <p:spPr>
            <a:xfrm>
              <a:off x="8934804" y="4786102"/>
              <a:ext cx="13512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X</a:t>
              </a:r>
              <a:r>
                <a:rPr lang="ko-KR" altLang="en-US" dirty="0">
                  <a:latin typeface="고도 M" panose="02000503000000020004" pitchFamily="2" charset="-127"/>
                  <a:ea typeface="고도 M" panose="02000503000000020004" pitchFamily="2" charset="-127"/>
                </a:rPr>
                <a:t>의 주소</a:t>
              </a: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97EEACC2-51BC-496E-8F81-E706F80D568A}"/>
                </a:ext>
              </a:extLst>
            </p:cNvPr>
            <p:cNvSpPr/>
            <p:nvPr/>
          </p:nvSpPr>
          <p:spPr>
            <a:xfrm>
              <a:off x="8521000" y="4545119"/>
              <a:ext cx="1795564" cy="930085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A18FCAEA-BB44-45DD-86CE-20D520DC75E9}"/>
                </a:ext>
              </a:extLst>
            </p:cNvPr>
            <p:cNvSpPr/>
            <p:nvPr/>
          </p:nvSpPr>
          <p:spPr>
            <a:xfrm>
              <a:off x="8521000" y="4085615"/>
              <a:ext cx="1795564" cy="45950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err="1">
                  <a:solidFill>
                    <a:sysClr val="windowText" lastClr="000000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eax</a:t>
              </a:r>
              <a:endParaRPr lang="ko-KR" altLang="en-US" dirty="0">
                <a:solidFill>
                  <a:sysClr val="windowText" lastClr="000000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826570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8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Address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Translation</a:t>
            </a:r>
            <a:endParaRPr lang="ko-KR" altLang="en-US" sz="3600" b="1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35409D0-78E3-4A10-ACCD-8A9986930C0C}"/>
              </a:ext>
            </a:extLst>
          </p:cNvPr>
          <p:cNvSpPr txBox="1"/>
          <p:nvPr/>
        </p:nvSpPr>
        <p:spPr>
          <a:xfrm>
            <a:off x="4473156" y="2069291"/>
            <a:ext cx="4945626" cy="15696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어셈블리 코드</a:t>
            </a:r>
            <a:b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128: 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movl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0x0(%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ebx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), %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eax</a:t>
            </a:r>
            <a:b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132: </a:t>
            </a:r>
            <a:r>
              <a:rPr lang="en-US" altLang="ko-KR" sz="2400" dirty="0" err="1">
                <a:latin typeface="고도 M" panose="02000503000000020004" pitchFamily="2" charset="-127"/>
                <a:ea typeface="고도 M" panose="02000503000000020004" pitchFamily="2" charset="-127"/>
              </a:rPr>
              <a:t>addl</a:t>
            </a: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$0x03, %</a:t>
            </a:r>
            <a:r>
              <a:rPr lang="en-US" altLang="ko-KR" sz="2400" dirty="0" err="1">
                <a:latin typeface="고도 M" panose="02000503000000020004" pitchFamily="2" charset="-127"/>
                <a:ea typeface="고도 M" panose="02000503000000020004" pitchFamily="2" charset="-127"/>
              </a:rPr>
              <a:t>eax</a:t>
            </a:r>
            <a:b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135: 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movl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%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eax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, 0x0(%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ebx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141p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20FA630B-BF89-41D4-B50B-D02C08ED204C}"/>
              </a:ext>
            </a:extLst>
          </p:cNvPr>
          <p:cNvGrpSpPr/>
          <p:nvPr/>
        </p:nvGrpSpPr>
        <p:grpSpPr>
          <a:xfrm>
            <a:off x="354560" y="1876650"/>
            <a:ext cx="3210237" cy="4189615"/>
            <a:chOff x="8318089" y="1855407"/>
            <a:chExt cx="3210237" cy="4189615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F944DAC6-99A5-43D9-9879-3A1724DF0448}"/>
                </a:ext>
              </a:extLst>
            </p:cNvPr>
            <p:cNvSpPr/>
            <p:nvPr/>
          </p:nvSpPr>
          <p:spPr>
            <a:xfrm>
              <a:off x="9311149" y="2009542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  <a:p>
              <a:pPr algn="ctr"/>
              <a:endPara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Program Code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C766A672-9E75-4C1C-BFA5-88C50523B318}"/>
                </a:ext>
              </a:extLst>
            </p:cNvPr>
            <p:cNvSpPr/>
            <p:nvPr/>
          </p:nvSpPr>
          <p:spPr>
            <a:xfrm>
              <a:off x="9311149" y="2801453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E92DA0A8-0135-4051-9B1A-92DA8B6A17BE}"/>
                </a:ext>
              </a:extLst>
            </p:cNvPr>
            <p:cNvSpPr/>
            <p:nvPr/>
          </p:nvSpPr>
          <p:spPr>
            <a:xfrm>
              <a:off x="9311149" y="3592910"/>
              <a:ext cx="2143432" cy="150400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(free)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F5CB26FF-2087-4AF9-9BA0-715500B0ADC1}"/>
                </a:ext>
              </a:extLst>
            </p:cNvPr>
            <p:cNvSpPr/>
            <p:nvPr/>
          </p:nvSpPr>
          <p:spPr>
            <a:xfrm>
              <a:off x="9311149" y="5096914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FA35732-2010-4AD9-9970-A109A509FB07}"/>
                </a:ext>
              </a:extLst>
            </p:cNvPr>
            <p:cNvSpPr txBox="1"/>
            <p:nvPr/>
          </p:nvSpPr>
          <p:spPr>
            <a:xfrm>
              <a:off x="8318089" y="1855407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0KB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649649E-4D21-44F9-B69C-926951673547}"/>
                </a:ext>
              </a:extLst>
            </p:cNvPr>
            <p:cNvSpPr txBox="1"/>
            <p:nvPr/>
          </p:nvSpPr>
          <p:spPr>
            <a:xfrm>
              <a:off x="8318089" y="2230469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6E31C9B-1B06-4FE2-A175-9E013484D5EB}"/>
                </a:ext>
              </a:extLst>
            </p:cNvPr>
            <p:cNvSpPr txBox="1"/>
            <p:nvPr/>
          </p:nvSpPr>
          <p:spPr>
            <a:xfrm>
              <a:off x="8318089" y="2603700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2KB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CDB6213-9784-4917-93A8-F6B0517E45D8}"/>
                </a:ext>
              </a:extLst>
            </p:cNvPr>
            <p:cNvSpPr txBox="1"/>
            <p:nvPr/>
          </p:nvSpPr>
          <p:spPr>
            <a:xfrm>
              <a:off x="8318089" y="3403231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4KB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53090AE-8ED3-4288-8E8F-F0E2AACF1A62}"/>
                </a:ext>
              </a:extLst>
            </p:cNvPr>
            <p:cNvSpPr txBox="1"/>
            <p:nvPr/>
          </p:nvSpPr>
          <p:spPr>
            <a:xfrm>
              <a:off x="8318089" y="4912248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14KB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434C8CD-3630-4E35-A995-702CAB8A1ADB}"/>
                </a:ext>
              </a:extLst>
            </p:cNvPr>
            <p:cNvSpPr txBox="1"/>
            <p:nvPr/>
          </p:nvSpPr>
          <p:spPr>
            <a:xfrm>
              <a:off x="8318089" y="5675690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16KB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00A4954A-2158-49BA-92E9-9AF849E9C843}"/>
                </a:ext>
              </a:extLst>
            </p:cNvPr>
            <p:cNvSpPr txBox="1"/>
            <p:nvPr/>
          </p:nvSpPr>
          <p:spPr>
            <a:xfrm>
              <a:off x="8318089" y="5313968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15KB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56A4208-C422-49FC-8C6D-C59BDC17C3BC}"/>
                </a:ext>
              </a:extLst>
            </p:cNvPr>
            <p:cNvSpPr txBox="1"/>
            <p:nvPr/>
          </p:nvSpPr>
          <p:spPr>
            <a:xfrm>
              <a:off x="8785121" y="1972418"/>
              <a:ext cx="73742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128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7F3E263-ED35-49B6-9ABF-928233822C50}"/>
                </a:ext>
              </a:extLst>
            </p:cNvPr>
            <p:cNvSpPr txBox="1"/>
            <p:nvPr/>
          </p:nvSpPr>
          <p:spPr>
            <a:xfrm>
              <a:off x="8785121" y="2083076"/>
              <a:ext cx="73742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132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04A8252-BFD3-496E-B63F-DFBD98AFB679}"/>
                </a:ext>
              </a:extLst>
            </p:cNvPr>
            <p:cNvSpPr txBox="1"/>
            <p:nvPr/>
          </p:nvSpPr>
          <p:spPr>
            <a:xfrm>
              <a:off x="8785121" y="2194430"/>
              <a:ext cx="73742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135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6A241FA-E056-4725-8D2D-41AA8ECC3D57}"/>
                </a:ext>
              </a:extLst>
            </p:cNvPr>
            <p:cNvSpPr txBox="1"/>
            <p:nvPr/>
          </p:nvSpPr>
          <p:spPr>
            <a:xfrm>
              <a:off x="9291485" y="1967528"/>
              <a:ext cx="214343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movl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 0x0(%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ebx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), 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eax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00CA668E-124F-41E5-9FAD-B378316F4D5D}"/>
                </a:ext>
              </a:extLst>
            </p:cNvPr>
            <p:cNvSpPr txBox="1"/>
            <p:nvPr/>
          </p:nvSpPr>
          <p:spPr>
            <a:xfrm>
              <a:off x="9291486" y="2078186"/>
              <a:ext cx="214343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addl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 $0x03, 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eax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84DF85C-E77F-4821-BD83-99A973EFE136}"/>
                </a:ext>
              </a:extLst>
            </p:cNvPr>
            <p:cNvSpPr txBox="1"/>
            <p:nvPr/>
          </p:nvSpPr>
          <p:spPr>
            <a:xfrm>
              <a:off x="9281654" y="2189540"/>
              <a:ext cx="224667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movl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 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eax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, 0x0(%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ebx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)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B4A07483-C965-45BB-AC25-095818D57819}"/>
                </a:ext>
              </a:extLst>
            </p:cNvPr>
            <p:cNvSpPr txBox="1"/>
            <p:nvPr/>
          </p:nvSpPr>
          <p:spPr>
            <a:xfrm>
              <a:off x="9281654" y="5355446"/>
              <a:ext cx="87580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3000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cxnSp>
          <p:nvCxnSpPr>
            <p:cNvPr id="34" name="직선 화살표 연결선 33">
              <a:extLst>
                <a:ext uri="{FF2B5EF4-FFF2-40B4-BE49-F238E27FC236}">
                  <a16:creationId xmlns:a16="http://schemas.microsoft.com/office/drawing/2014/main" id="{3E3B71CD-C533-4C7D-BFE6-AC2A7EB821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32026" y="4660490"/>
              <a:ext cx="0" cy="43642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직선 화살표 연결선 35">
              <a:extLst>
                <a:ext uri="{FF2B5EF4-FFF2-40B4-BE49-F238E27FC236}">
                  <a16:creationId xmlns:a16="http://schemas.microsoft.com/office/drawing/2014/main" id="{C5E2A2CE-5710-461D-AE7D-00A2410A9B0F}"/>
                </a:ext>
              </a:extLst>
            </p:cNvPr>
            <p:cNvCxnSpPr>
              <a:cxnSpLocks/>
            </p:cNvCxnSpPr>
            <p:nvPr/>
          </p:nvCxnSpPr>
          <p:spPr>
            <a:xfrm>
              <a:off x="10427110" y="3592910"/>
              <a:ext cx="0" cy="50636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EB4EDDEB-4E49-40DC-B964-D6F29C8D8C7F}"/>
              </a:ext>
            </a:extLst>
          </p:cNvPr>
          <p:cNvSpPr/>
          <p:nvPr/>
        </p:nvSpPr>
        <p:spPr>
          <a:xfrm>
            <a:off x="994258" y="1968716"/>
            <a:ext cx="1778960" cy="48834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51D55AA3-C98C-455A-B462-D177336DBEDA}"/>
              </a:ext>
            </a:extLst>
          </p:cNvPr>
          <p:cNvGrpSpPr/>
          <p:nvPr/>
        </p:nvGrpSpPr>
        <p:grpSpPr>
          <a:xfrm>
            <a:off x="4883720" y="4010881"/>
            <a:ext cx="1795564" cy="1389589"/>
            <a:chOff x="4883720" y="4010881"/>
            <a:chExt cx="1795564" cy="1389589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A363BBA-B054-48CC-B23E-641648E8D460}"/>
                </a:ext>
              </a:extLst>
            </p:cNvPr>
            <p:cNvSpPr txBox="1"/>
            <p:nvPr/>
          </p:nvSpPr>
          <p:spPr>
            <a:xfrm>
              <a:off x="5297524" y="4711368"/>
              <a:ext cx="13512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X</a:t>
              </a:r>
              <a:r>
                <a:rPr lang="ko-KR" altLang="en-US" dirty="0">
                  <a:latin typeface="고도 M" panose="02000503000000020004" pitchFamily="2" charset="-127"/>
                  <a:ea typeface="고도 M" panose="02000503000000020004" pitchFamily="2" charset="-127"/>
                </a:rPr>
                <a:t>의 주소</a:t>
              </a:r>
            </a:p>
          </p:txBody>
        </p: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061DCF80-CB69-41FF-8433-2257BD51715C}"/>
                </a:ext>
              </a:extLst>
            </p:cNvPr>
            <p:cNvSpPr/>
            <p:nvPr/>
          </p:nvSpPr>
          <p:spPr>
            <a:xfrm>
              <a:off x="4883720" y="4470385"/>
              <a:ext cx="1795564" cy="930085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1751F63A-3751-4D18-ACA9-0BBDCBAE9A14}"/>
                </a:ext>
              </a:extLst>
            </p:cNvPr>
            <p:cNvSpPr/>
            <p:nvPr/>
          </p:nvSpPr>
          <p:spPr>
            <a:xfrm>
              <a:off x="4883720" y="4010881"/>
              <a:ext cx="1795564" cy="45950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err="1">
                  <a:solidFill>
                    <a:sysClr val="windowText" lastClr="000000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eax</a:t>
              </a:r>
              <a:endParaRPr lang="ko-KR" altLang="en-US" dirty="0">
                <a:solidFill>
                  <a:sysClr val="windowText" lastClr="000000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E43AEEAB-AFCA-47CF-8306-927E7D46DE62}"/>
              </a:ext>
            </a:extLst>
          </p:cNvPr>
          <p:cNvSpPr txBox="1"/>
          <p:nvPr/>
        </p:nvSpPr>
        <p:spPr>
          <a:xfrm>
            <a:off x="6633140" y="5563990"/>
            <a:ext cx="27466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latin typeface="고도 M" panose="02000503000000020004" pitchFamily="2" charset="-127"/>
                <a:ea typeface="고도 M" panose="02000503000000020004" pitchFamily="2" charset="-127"/>
              </a:rPr>
              <a:t>eax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 레지스터에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3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을 더함</a:t>
            </a:r>
          </a:p>
        </p:txBody>
      </p:sp>
    </p:spTree>
    <p:extLst>
      <p:ext uri="{BB962C8B-B14F-4D97-AF65-F5344CB8AC3E}">
        <p14:creationId xmlns:p14="http://schemas.microsoft.com/office/powerpoint/2010/main" val="18135253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9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Address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Translation</a:t>
            </a:r>
            <a:endParaRPr lang="ko-KR" altLang="en-US" sz="3600" b="1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35409D0-78E3-4A10-ACCD-8A9986930C0C}"/>
              </a:ext>
            </a:extLst>
          </p:cNvPr>
          <p:cNvSpPr txBox="1"/>
          <p:nvPr/>
        </p:nvSpPr>
        <p:spPr>
          <a:xfrm>
            <a:off x="4473156" y="2069291"/>
            <a:ext cx="4945626" cy="15696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어셈블리 코드</a:t>
            </a:r>
            <a:b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128: 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movl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0x0(%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ebx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), %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eax</a:t>
            </a:r>
            <a:b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132: 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addl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$0x03, %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eax</a:t>
            </a:r>
            <a:b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135: </a:t>
            </a:r>
            <a:r>
              <a:rPr lang="en-US" altLang="ko-KR" sz="2400" dirty="0" err="1">
                <a:latin typeface="고도 M" panose="02000503000000020004" pitchFamily="2" charset="-127"/>
                <a:ea typeface="고도 M" panose="02000503000000020004" pitchFamily="2" charset="-127"/>
              </a:rPr>
              <a:t>movl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 %</a:t>
            </a:r>
            <a:r>
              <a:rPr lang="en-US" altLang="ko-KR" sz="2400" dirty="0" err="1">
                <a:latin typeface="고도 M" panose="02000503000000020004" pitchFamily="2" charset="-127"/>
                <a:ea typeface="고도 M" panose="02000503000000020004" pitchFamily="2" charset="-127"/>
              </a:rPr>
              <a:t>eax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, 0x0(%</a:t>
            </a:r>
            <a:r>
              <a:rPr lang="en-US" altLang="ko-KR" sz="2400" dirty="0" err="1">
                <a:latin typeface="고도 M" panose="02000503000000020004" pitchFamily="2" charset="-127"/>
                <a:ea typeface="고도 M" panose="02000503000000020004" pitchFamily="2" charset="-127"/>
              </a:rPr>
              <a:t>ebx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141p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20FA630B-BF89-41D4-B50B-D02C08ED204C}"/>
              </a:ext>
            </a:extLst>
          </p:cNvPr>
          <p:cNvGrpSpPr/>
          <p:nvPr/>
        </p:nvGrpSpPr>
        <p:grpSpPr>
          <a:xfrm>
            <a:off x="354560" y="1876650"/>
            <a:ext cx="3210237" cy="4189615"/>
            <a:chOff x="8318089" y="1855407"/>
            <a:chExt cx="3210237" cy="4189615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F944DAC6-99A5-43D9-9879-3A1724DF0448}"/>
                </a:ext>
              </a:extLst>
            </p:cNvPr>
            <p:cNvSpPr/>
            <p:nvPr/>
          </p:nvSpPr>
          <p:spPr>
            <a:xfrm>
              <a:off x="9311149" y="2009542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  <a:p>
              <a:pPr algn="ctr"/>
              <a:endPara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Program Code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C766A672-9E75-4C1C-BFA5-88C50523B318}"/>
                </a:ext>
              </a:extLst>
            </p:cNvPr>
            <p:cNvSpPr/>
            <p:nvPr/>
          </p:nvSpPr>
          <p:spPr>
            <a:xfrm>
              <a:off x="9311149" y="2801453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E92DA0A8-0135-4051-9B1A-92DA8B6A17BE}"/>
                </a:ext>
              </a:extLst>
            </p:cNvPr>
            <p:cNvSpPr/>
            <p:nvPr/>
          </p:nvSpPr>
          <p:spPr>
            <a:xfrm>
              <a:off x="9311149" y="3592910"/>
              <a:ext cx="2143432" cy="150400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(free)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F5CB26FF-2087-4AF9-9BA0-715500B0ADC1}"/>
                </a:ext>
              </a:extLst>
            </p:cNvPr>
            <p:cNvSpPr/>
            <p:nvPr/>
          </p:nvSpPr>
          <p:spPr>
            <a:xfrm>
              <a:off x="9311149" y="5096914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FA35732-2010-4AD9-9970-A109A509FB07}"/>
                </a:ext>
              </a:extLst>
            </p:cNvPr>
            <p:cNvSpPr txBox="1"/>
            <p:nvPr/>
          </p:nvSpPr>
          <p:spPr>
            <a:xfrm>
              <a:off x="8318089" y="1855407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0KB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649649E-4D21-44F9-B69C-926951673547}"/>
                </a:ext>
              </a:extLst>
            </p:cNvPr>
            <p:cNvSpPr txBox="1"/>
            <p:nvPr/>
          </p:nvSpPr>
          <p:spPr>
            <a:xfrm>
              <a:off x="8318089" y="2230469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6E31C9B-1B06-4FE2-A175-9E013484D5EB}"/>
                </a:ext>
              </a:extLst>
            </p:cNvPr>
            <p:cNvSpPr txBox="1"/>
            <p:nvPr/>
          </p:nvSpPr>
          <p:spPr>
            <a:xfrm>
              <a:off x="8318089" y="2603700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2KB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CDB6213-9784-4917-93A8-F6B0517E45D8}"/>
                </a:ext>
              </a:extLst>
            </p:cNvPr>
            <p:cNvSpPr txBox="1"/>
            <p:nvPr/>
          </p:nvSpPr>
          <p:spPr>
            <a:xfrm>
              <a:off x="8318089" y="3403231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4KB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53090AE-8ED3-4288-8E8F-F0E2AACF1A62}"/>
                </a:ext>
              </a:extLst>
            </p:cNvPr>
            <p:cNvSpPr txBox="1"/>
            <p:nvPr/>
          </p:nvSpPr>
          <p:spPr>
            <a:xfrm>
              <a:off x="8318089" y="4912248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14KB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434C8CD-3630-4E35-A995-702CAB8A1ADB}"/>
                </a:ext>
              </a:extLst>
            </p:cNvPr>
            <p:cNvSpPr txBox="1"/>
            <p:nvPr/>
          </p:nvSpPr>
          <p:spPr>
            <a:xfrm>
              <a:off x="8318089" y="5675690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16KB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00A4954A-2158-49BA-92E9-9AF849E9C843}"/>
                </a:ext>
              </a:extLst>
            </p:cNvPr>
            <p:cNvSpPr txBox="1"/>
            <p:nvPr/>
          </p:nvSpPr>
          <p:spPr>
            <a:xfrm>
              <a:off x="8318089" y="5313968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15KB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56A4208-C422-49FC-8C6D-C59BDC17C3BC}"/>
                </a:ext>
              </a:extLst>
            </p:cNvPr>
            <p:cNvSpPr txBox="1"/>
            <p:nvPr/>
          </p:nvSpPr>
          <p:spPr>
            <a:xfrm>
              <a:off x="8785121" y="1972418"/>
              <a:ext cx="73742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128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7F3E263-ED35-49B6-9ABF-928233822C50}"/>
                </a:ext>
              </a:extLst>
            </p:cNvPr>
            <p:cNvSpPr txBox="1"/>
            <p:nvPr/>
          </p:nvSpPr>
          <p:spPr>
            <a:xfrm>
              <a:off x="8785121" y="2083076"/>
              <a:ext cx="73742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132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04A8252-BFD3-496E-B63F-DFBD98AFB679}"/>
                </a:ext>
              </a:extLst>
            </p:cNvPr>
            <p:cNvSpPr txBox="1"/>
            <p:nvPr/>
          </p:nvSpPr>
          <p:spPr>
            <a:xfrm>
              <a:off x="8785121" y="2194430"/>
              <a:ext cx="73742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135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6A241FA-E056-4725-8D2D-41AA8ECC3D57}"/>
                </a:ext>
              </a:extLst>
            </p:cNvPr>
            <p:cNvSpPr txBox="1"/>
            <p:nvPr/>
          </p:nvSpPr>
          <p:spPr>
            <a:xfrm>
              <a:off x="9291485" y="1967528"/>
              <a:ext cx="214343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movl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 0x0(%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ebx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), 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eax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00CA668E-124F-41E5-9FAD-B378316F4D5D}"/>
                </a:ext>
              </a:extLst>
            </p:cNvPr>
            <p:cNvSpPr txBox="1"/>
            <p:nvPr/>
          </p:nvSpPr>
          <p:spPr>
            <a:xfrm>
              <a:off x="9291486" y="2078186"/>
              <a:ext cx="214343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addl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 $0x03, 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eax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84DF85C-E77F-4821-BD83-99A973EFE136}"/>
                </a:ext>
              </a:extLst>
            </p:cNvPr>
            <p:cNvSpPr txBox="1"/>
            <p:nvPr/>
          </p:nvSpPr>
          <p:spPr>
            <a:xfrm>
              <a:off x="9281654" y="2189540"/>
              <a:ext cx="224667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movl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 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eax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, 0x0(%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ebx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)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B4A07483-C965-45BB-AC25-095818D57819}"/>
                </a:ext>
              </a:extLst>
            </p:cNvPr>
            <p:cNvSpPr txBox="1"/>
            <p:nvPr/>
          </p:nvSpPr>
          <p:spPr>
            <a:xfrm>
              <a:off x="9281654" y="5355446"/>
              <a:ext cx="87580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3000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cxnSp>
          <p:nvCxnSpPr>
            <p:cNvPr id="34" name="직선 화살표 연결선 33">
              <a:extLst>
                <a:ext uri="{FF2B5EF4-FFF2-40B4-BE49-F238E27FC236}">
                  <a16:creationId xmlns:a16="http://schemas.microsoft.com/office/drawing/2014/main" id="{3E3B71CD-C533-4C7D-BFE6-AC2A7EB821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32026" y="4660490"/>
              <a:ext cx="0" cy="43642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직선 화살표 연결선 35">
              <a:extLst>
                <a:ext uri="{FF2B5EF4-FFF2-40B4-BE49-F238E27FC236}">
                  <a16:creationId xmlns:a16="http://schemas.microsoft.com/office/drawing/2014/main" id="{C5E2A2CE-5710-461D-AE7D-00A2410A9B0F}"/>
                </a:ext>
              </a:extLst>
            </p:cNvPr>
            <p:cNvCxnSpPr>
              <a:cxnSpLocks/>
            </p:cNvCxnSpPr>
            <p:nvPr/>
          </p:nvCxnSpPr>
          <p:spPr>
            <a:xfrm>
              <a:off x="10427110" y="3592910"/>
              <a:ext cx="0" cy="50636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EB4EDDEB-4E49-40DC-B964-D6F29C8D8C7F}"/>
              </a:ext>
            </a:extLst>
          </p:cNvPr>
          <p:cNvSpPr/>
          <p:nvPr/>
        </p:nvSpPr>
        <p:spPr>
          <a:xfrm>
            <a:off x="994258" y="1968716"/>
            <a:ext cx="1778960" cy="48834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A061628-C630-413F-A42C-ADFFBF5FDAF8}"/>
              </a:ext>
            </a:extLst>
          </p:cNvPr>
          <p:cNvSpPr txBox="1"/>
          <p:nvPr/>
        </p:nvSpPr>
        <p:spPr>
          <a:xfrm>
            <a:off x="5105862" y="4601433"/>
            <a:ext cx="1351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3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을 더한</a:t>
            </a:r>
            <a:b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X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의 주소</a:t>
            </a: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E81E3614-F1EE-4E24-BDD0-FD8F203BCD60}"/>
              </a:ext>
            </a:extLst>
          </p:cNvPr>
          <p:cNvSpPr/>
          <p:nvPr/>
        </p:nvSpPr>
        <p:spPr>
          <a:xfrm>
            <a:off x="4883720" y="4470385"/>
            <a:ext cx="1795564" cy="93008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09053519-8A3C-420E-8F67-A46698AFFFA7}"/>
              </a:ext>
            </a:extLst>
          </p:cNvPr>
          <p:cNvSpPr/>
          <p:nvPr/>
        </p:nvSpPr>
        <p:spPr>
          <a:xfrm>
            <a:off x="4883720" y="4010881"/>
            <a:ext cx="1795564" cy="459504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solidFill>
                  <a:sysClr val="windowText" lastClr="00000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eax</a:t>
            </a:r>
            <a:endParaRPr lang="ko-KR" altLang="en-US" dirty="0">
              <a:solidFill>
                <a:sysClr val="windowText" lastClr="00000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306819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3167</TotalTime>
  <Words>1857</Words>
  <Application>Microsoft Office PowerPoint</Application>
  <PresentationFormat>와이드스크린</PresentationFormat>
  <Paragraphs>646</Paragraphs>
  <Slides>33</Slides>
  <Notes>15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33</vt:i4>
      </vt:variant>
    </vt:vector>
  </HeadingPairs>
  <TitlesOfParts>
    <vt:vector size="38" baseType="lpstr">
      <vt:lpstr>Wingdings</vt:lpstr>
      <vt:lpstr>맑은 고딕</vt:lpstr>
      <vt:lpstr>고도 M</vt:lpstr>
      <vt:lpstr>Arial</vt:lpstr>
      <vt:lpstr>Office 테마</vt:lpstr>
      <vt:lpstr>Operating System Address Translation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Operating System Direct Execution</dc:title>
  <dc:creator>신 재하</dc:creator>
  <cp:lastModifiedBy>신 재하</cp:lastModifiedBy>
  <cp:revision>14</cp:revision>
  <dcterms:created xsi:type="dcterms:W3CDTF">2022-03-15T06:41:21Z</dcterms:created>
  <dcterms:modified xsi:type="dcterms:W3CDTF">2022-04-06T12:22:00Z</dcterms:modified>
</cp:coreProperties>
</file>